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handoutMasterIdLst>
    <p:handoutMasterId r:id="rId40"/>
  </p:handoutMasterIdLst>
  <p:sldIdLst>
    <p:sldId id="256" r:id="rId2"/>
    <p:sldId id="262" r:id="rId3"/>
    <p:sldId id="261" r:id="rId4"/>
    <p:sldId id="260" r:id="rId5"/>
    <p:sldId id="314" r:id="rId6"/>
    <p:sldId id="286" r:id="rId7"/>
    <p:sldId id="313" r:id="rId8"/>
    <p:sldId id="310" r:id="rId9"/>
    <p:sldId id="327" r:id="rId10"/>
    <p:sldId id="311" r:id="rId11"/>
    <p:sldId id="312" r:id="rId12"/>
    <p:sldId id="309" r:id="rId13"/>
    <p:sldId id="315" r:id="rId14"/>
    <p:sldId id="264" r:id="rId15"/>
    <p:sldId id="297" r:id="rId16"/>
    <p:sldId id="316" r:id="rId17"/>
    <p:sldId id="317" r:id="rId18"/>
    <p:sldId id="318" r:id="rId19"/>
    <p:sldId id="320" r:id="rId20"/>
    <p:sldId id="298" r:id="rId21"/>
    <p:sldId id="319" r:id="rId22"/>
    <p:sldId id="321" r:id="rId23"/>
    <p:sldId id="322" r:id="rId24"/>
    <p:sldId id="328" r:id="rId25"/>
    <p:sldId id="329" r:id="rId26"/>
    <p:sldId id="330" r:id="rId27"/>
    <p:sldId id="304" r:id="rId28"/>
    <p:sldId id="300" r:id="rId29"/>
    <p:sldId id="331" r:id="rId30"/>
    <p:sldId id="332" r:id="rId31"/>
    <p:sldId id="301" r:id="rId32"/>
    <p:sldId id="302" r:id="rId33"/>
    <p:sldId id="303" r:id="rId34"/>
    <p:sldId id="323" r:id="rId35"/>
    <p:sldId id="326" r:id="rId36"/>
    <p:sldId id="325" r:id="rId37"/>
    <p:sldId id="306" r:id="rId38"/>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中度样式 3 - 强调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15620"/>
    <p:restoredTop sz="79625" autoAdjust="0"/>
  </p:normalViewPr>
  <p:slideViewPr>
    <p:cSldViewPr>
      <p:cViewPr varScale="1">
        <p:scale>
          <a:sx n="92" d="100"/>
          <a:sy n="92" d="100"/>
        </p:scale>
        <p:origin x="1770" y="9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54" d="100"/>
          <a:sy n="54" d="100"/>
        </p:scale>
        <p:origin x="-291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98FDED7-3AE9-4E23-8DF3-01645F8F8C90}" type="datetimeFigureOut">
              <a:rPr lang="zh-CN" altLang="en-US" smtClean="0"/>
              <a:t>2019/3/12</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E15090A-C8B1-4ABF-B786-0EEE92E143FF}" type="slidenum">
              <a:rPr lang="zh-CN" altLang="en-US" smtClean="0"/>
              <a:t>‹#›</a:t>
            </a:fld>
            <a:endParaRPr lang="zh-CN" altLang="en-US"/>
          </a:p>
        </p:txBody>
      </p:sp>
    </p:spTree>
    <p:extLst>
      <p:ext uri="{BB962C8B-B14F-4D97-AF65-F5344CB8AC3E}">
        <p14:creationId xmlns:p14="http://schemas.microsoft.com/office/powerpoint/2010/main" val="1848457528"/>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1D984D1-EECE-40AE-B8DF-E00C251DD004}" type="datetimeFigureOut">
              <a:rPr lang="zh-CN" altLang="en-US" smtClean="0"/>
              <a:pPr/>
              <a:t>2019/3/12</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16C0443-14A7-413D-B98E-4FD4659A1FAA}" type="slidenum">
              <a:rPr lang="zh-CN" altLang="en-US" smtClean="0"/>
              <a:pPr/>
              <a:t>‹#›</a:t>
            </a:fld>
            <a:endParaRPr lang="zh-CN" altLang="en-US"/>
          </a:p>
        </p:txBody>
      </p:sp>
    </p:spTree>
    <p:extLst>
      <p:ext uri="{BB962C8B-B14F-4D97-AF65-F5344CB8AC3E}">
        <p14:creationId xmlns:p14="http://schemas.microsoft.com/office/powerpoint/2010/main" val="40480025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www.baidu.com/s?wd=%E5%BF%A0%E8%AF%9A%E5%BA%A6&amp;tn=SE_PcZhidaonwhc_ngpagmjz&amp;rsv_dl=gh_pc_zhidao"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 </a:t>
            </a:r>
            <a:r>
              <a:rPr lang="zh-CN" altLang="en-US" dirty="0" smtClean="0"/>
              <a:t>例子写到</a:t>
            </a:r>
            <a:r>
              <a:rPr lang="en-US" altLang="zh-CN" dirty="0" err="1" smtClean="0"/>
              <a:t>ppt</a:t>
            </a:r>
            <a:r>
              <a:rPr lang="zh-CN" altLang="en-US" dirty="0" smtClean="0"/>
              <a:t>里面</a:t>
            </a:r>
            <a:endParaRPr lang="en-US" altLang="zh-CN" dirty="0" smtClean="0"/>
          </a:p>
          <a:p>
            <a:r>
              <a:rPr lang="en-US" altLang="zh-CN" dirty="0" smtClean="0"/>
              <a:t>2</a:t>
            </a:r>
            <a:r>
              <a:rPr lang="en-US" altLang="zh-CN" baseline="0" dirty="0" smtClean="0"/>
              <a:t> </a:t>
            </a:r>
            <a:r>
              <a:rPr lang="zh-CN" altLang="en-US" baseline="0" dirty="0" smtClean="0"/>
              <a:t>工程团队的定位</a:t>
            </a:r>
            <a:endParaRPr lang="en-US" altLang="zh-CN" baseline="0" dirty="0" smtClean="0"/>
          </a:p>
          <a:p>
            <a:r>
              <a:rPr lang="en-US" altLang="zh-CN" baseline="0" dirty="0" smtClean="0"/>
              <a:t>3 </a:t>
            </a:r>
            <a:r>
              <a:rPr lang="zh-CN" altLang="en-US" baseline="0" dirty="0" smtClean="0"/>
              <a:t>怎么做</a:t>
            </a:r>
            <a:r>
              <a:rPr lang="en-US" altLang="zh-CN" baseline="0" dirty="0" smtClean="0"/>
              <a:t>, </a:t>
            </a:r>
            <a:r>
              <a:rPr lang="zh-CN" altLang="en-US" baseline="0" dirty="0" smtClean="0"/>
              <a:t>懒体现在哪些方面</a:t>
            </a:r>
            <a:r>
              <a:rPr lang="en-US" altLang="zh-CN" baseline="0" dirty="0" smtClean="0"/>
              <a:t>, </a:t>
            </a:r>
            <a:r>
              <a:rPr lang="zh-CN" altLang="en-US" baseline="0" dirty="0" smtClean="0"/>
              <a:t>具体的案例</a:t>
            </a:r>
            <a:r>
              <a:rPr lang="en-US" altLang="zh-CN" baseline="0" dirty="0" smtClean="0"/>
              <a:t>, </a:t>
            </a:r>
            <a:r>
              <a:rPr lang="zh-CN" altLang="en-US" baseline="0" dirty="0" smtClean="0"/>
              <a:t>指导方法怎么做</a:t>
            </a:r>
            <a:r>
              <a:rPr lang="en-US" altLang="zh-CN" baseline="0" dirty="0" smtClean="0"/>
              <a:t>, </a:t>
            </a:r>
            <a:r>
              <a:rPr lang="zh-CN" altLang="en-US" baseline="0" dirty="0" smtClean="0"/>
              <a:t>勤</a:t>
            </a:r>
            <a:r>
              <a:rPr lang="en-US" altLang="zh-CN" baseline="0" dirty="0" smtClean="0"/>
              <a:t>, </a:t>
            </a:r>
            <a:r>
              <a:rPr lang="zh-CN" altLang="en-US" baseline="0" dirty="0" smtClean="0"/>
              <a:t>必须要知道的知识及要求</a:t>
            </a:r>
            <a:r>
              <a:rPr lang="en-US" altLang="zh-CN" baseline="0" dirty="0" smtClean="0"/>
              <a:t>; </a:t>
            </a:r>
            <a:r>
              <a:rPr lang="zh-CN" altLang="en-US" baseline="0" dirty="0" smtClean="0"/>
              <a:t>也要体现在和</a:t>
            </a:r>
            <a:r>
              <a:rPr lang="en-US" altLang="zh-CN" baseline="0" dirty="0" smtClean="0"/>
              <a:t>AI</a:t>
            </a:r>
            <a:r>
              <a:rPr lang="zh-CN" altLang="en-US" baseline="0" dirty="0" smtClean="0"/>
              <a:t>结合的一些方法</a:t>
            </a:r>
            <a:r>
              <a:rPr lang="en-US" altLang="zh-CN" baseline="0" dirty="0" smtClean="0"/>
              <a:t>, </a:t>
            </a:r>
          </a:p>
          <a:p>
            <a:r>
              <a:rPr lang="en-US" altLang="zh-CN" baseline="0" dirty="0" smtClean="0"/>
              <a:t>4 </a:t>
            </a:r>
            <a:r>
              <a:rPr lang="zh-CN" altLang="en-US" baseline="0" dirty="0" smtClean="0"/>
              <a:t>不够详细</a:t>
            </a:r>
            <a:r>
              <a:rPr lang="en-US" altLang="zh-CN" baseline="0" dirty="0" smtClean="0"/>
              <a:t>, </a:t>
            </a:r>
            <a:r>
              <a:rPr lang="zh-CN" altLang="en-US" baseline="0" dirty="0" smtClean="0"/>
              <a:t>内容太少</a:t>
            </a:r>
            <a:r>
              <a:rPr lang="en-US" altLang="zh-CN" baseline="0" dirty="0" smtClean="0"/>
              <a:t>, </a:t>
            </a:r>
            <a:r>
              <a:rPr lang="zh-CN" altLang="en-US" baseline="0" dirty="0" smtClean="0"/>
              <a:t>每个点列举</a:t>
            </a:r>
            <a:r>
              <a:rPr lang="en-US" altLang="zh-CN" baseline="0" dirty="0" smtClean="0"/>
              <a:t>1-2</a:t>
            </a:r>
            <a:r>
              <a:rPr lang="zh-CN" altLang="en-US" baseline="0" dirty="0" smtClean="0"/>
              <a:t>个例子</a:t>
            </a:r>
            <a:endParaRPr lang="en-US" altLang="zh-CN" baseline="0" dirty="0" smtClean="0"/>
          </a:p>
          <a:p>
            <a:r>
              <a:rPr lang="en-US" altLang="zh-CN" baseline="0" dirty="0" smtClean="0"/>
              <a:t>5 </a:t>
            </a:r>
            <a:r>
              <a:rPr lang="zh-CN" altLang="en-US" baseline="0" dirty="0" smtClean="0"/>
              <a:t>落点</a:t>
            </a:r>
            <a:r>
              <a:rPr lang="en-US" altLang="zh-CN" baseline="0" dirty="0" smtClean="0"/>
              <a:t>, </a:t>
            </a:r>
            <a:r>
              <a:rPr lang="zh-CN" altLang="en-US" baseline="0" dirty="0" smtClean="0"/>
              <a:t>落在如何</a:t>
            </a:r>
            <a:r>
              <a:rPr lang="en-US" altLang="zh-CN" baseline="0" dirty="0" smtClean="0"/>
              <a:t>, </a:t>
            </a:r>
            <a:r>
              <a:rPr lang="zh-CN" altLang="en-US" baseline="0" dirty="0" smtClean="0"/>
              <a:t>而没有介绍工程</a:t>
            </a:r>
            <a:r>
              <a:rPr lang="en-US" altLang="zh-CN" baseline="0" dirty="0" smtClean="0"/>
              <a:t>, </a:t>
            </a:r>
            <a:r>
              <a:rPr lang="zh-CN" altLang="en-US" baseline="0" dirty="0" smtClean="0"/>
              <a:t>具体要做什么 </a:t>
            </a:r>
            <a:r>
              <a:rPr lang="en-US" altLang="zh-CN" baseline="0" dirty="0" smtClean="0"/>
              <a:t>, </a:t>
            </a:r>
            <a:r>
              <a:rPr lang="zh-CN" altLang="en-US" baseline="0" dirty="0" smtClean="0"/>
              <a:t>比如引擎的超高并发</a:t>
            </a:r>
            <a:r>
              <a:rPr lang="en-US" altLang="zh-CN" baseline="0" dirty="0" smtClean="0"/>
              <a:t>, </a:t>
            </a:r>
            <a:r>
              <a:rPr lang="zh-CN" altLang="en-US" baseline="0" dirty="0" smtClean="0"/>
              <a:t>及挑战</a:t>
            </a:r>
            <a:r>
              <a:rPr lang="en-US" altLang="zh-CN" baseline="0" dirty="0" smtClean="0"/>
              <a:t>, </a:t>
            </a:r>
            <a:r>
              <a:rPr lang="zh-CN" altLang="en-US" baseline="0" dirty="0" smtClean="0"/>
              <a:t>说明难度</a:t>
            </a:r>
            <a:r>
              <a:rPr lang="en-US" altLang="zh-CN" baseline="0" dirty="0" smtClean="0"/>
              <a:t>, </a:t>
            </a:r>
            <a:r>
              <a:rPr lang="zh-CN" altLang="en-US" baseline="0" dirty="0" smtClean="0"/>
              <a:t>面临的问题</a:t>
            </a:r>
            <a:r>
              <a:rPr lang="en-US" altLang="zh-CN" baseline="0" dirty="0" smtClean="0"/>
              <a:t>, </a:t>
            </a:r>
            <a:r>
              <a:rPr lang="zh-CN" altLang="en-US" baseline="0" dirty="0" smtClean="0"/>
              <a:t>具体展开</a:t>
            </a:r>
            <a:r>
              <a:rPr lang="en-US" altLang="zh-CN" baseline="0" dirty="0" smtClean="0"/>
              <a:t>, </a:t>
            </a:r>
            <a:r>
              <a:rPr lang="zh-CN" altLang="en-US" baseline="0" dirty="0" smtClean="0"/>
              <a:t>大运算 </a:t>
            </a:r>
            <a:r>
              <a:rPr lang="en-US" altLang="zh-CN" baseline="0" dirty="0" smtClean="0"/>
              <a:t>,</a:t>
            </a:r>
            <a:r>
              <a:rPr lang="zh-CN" altLang="en-US" baseline="0" dirty="0" smtClean="0"/>
              <a:t>大数据 </a:t>
            </a:r>
            <a:r>
              <a:rPr lang="en-US" altLang="zh-CN" baseline="0" dirty="0" smtClean="0"/>
              <a:t>,</a:t>
            </a:r>
            <a:r>
              <a:rPr lang="zh-CN" altLang="en-US" baseline="0" dirty="0" smtClean="0"/>
              <a:t>高访问</a:t>
            </a:r>
            <a:r>
              <a:rPr lang="en-US" altLang="zh-CN" baseline="0" dirty="0" smtClean="0"/>
              <a:t>, </a:t>
            </a:r>
            <a:r>
              <a:rPr lang="zh-CN" altLang="en-US" baseline="0" dirty="0" smtClean="0"/>
              <a:t>罗列工程的问题</a:t>
            </a:r>
            <a:r>
              <a:rPr lang="en-US" altLang="zh-CN" baseline="0" dirty="0" smtClean="0"/>
              <a:t>, </a:t>
            </a:r>
            <a:r>
              <a:rPr lang="zh-CN" altLang="en-US" baseline="0" dirty="0" smtClean="0"/>
              <a:t>定义如何做好</a:t>
            </a:r>
            <a:r>
              <a:rPr lang="en-US" altLang="zh-CN" baseline="0" dirty="0" smtClean="0"/>
              <a:t>, </a:t>
            </a:r>
            <a:r>
              <a:rPr lang="zh-CN" altLang="en-US" baseline="0" dirty="0" smtClean="0"/>
              <a:t>好的工程</a:t>
            </a:r>
            <a:r>
              <a:rPr lang="en-US" altLang="zh-CN" baseline="0" dirty="0" smtClean="0"/>
              <a:t>,  </a:t>
            </a:r>
            <a:r>
              <a:rPr lang="zh-CN" altLang="en-US" baseline="0" dirty="0" smtClean="0"/>
              <a:t>健壮性 </a:t>
            </a:r>
            <a:r>
              <a:rPr lang="en-US" altLang="zh-CN" baseline="0" dirty="0" smtClean="0"/>
              <a:t>,</a:t>
            </a:r>
            <a:r>
              <a:rPr lang="zh-CN" altLang="en-US" baseline="0" dirty="0" smtClean="0"/>
              <a:t>稳定性 </a:t>
            </a:r>
            <a:r>
              <a:rPr lang="en-US" altLang="zh-CN" baseline="0" dirty="0" smtClean="0"/>
              <a:t>,</a:t>
            </a:r>
            <a:r>
              <a:rPr lang="zh-CN" altLang="en-US" baseline="0" dirty="0" smtClean="0"/>
              <a:t>优雅</a:t>
            </a:r>
            <a:r>
              <a:rPr lang="en-US" altLang="zh-CN" baseline="0" dirty="0" smtClean="0"/>
              <a:t>, </a:t>
            </a:r>
            <a:r>
              <a:rPr lang="zh-CN" altLang="en-US" baseline="0" dirty="0" smtClean="0"/>
              <a:t>可复用性</a:t>
            </a:r>
            <a:r>
              <a:rPr lang="en-US" altLang="zh-CN" baseline="0" dirty="0" smtClean="0"/>
              <a:t>.  </a:t>
            </a:r>
            <a:r>
              <a:rPr lang="zh-CN" altLang="en-US" baseline="0" dirty="0" smtClean="0"/>
              <a:t>神经网络拓扑的普适性</a:t>
            </a:r>
            <a:r>
              <a:rPr lang="en-US" altLang="zh-CN" baseline="0" dirty="0" smtClean="0"/>
              <a:t>, </a:t>
            </a:r>
            <a:r>
              <a:rPr lang="zh-CN" altLang="en-US" baseline="0" dirty="0" smtClean="0"/>
              <a:t>灵活性</a:t>
            </a:r>
            <a:r>
              <a:rPr lang="en-US" altLang="zh-CN" baseline="0" dirty="0" smtClean="0"/>
              <a:t>. </a:t>
            </a:r>
            <a:r>
              <a:rPr lang="zh-CN" altLang="en-US" baseline="0" dirty="0" smtClean="0"/>
              <a:t>约束及挑战</a:t>
            </a:r>
            <a:r>
              <a:rPr lang="en-US" altLang="zh-CN" baseline="0" dirty="0" smtClean="0"/>
              <a:t>., </a:t>
            </a:r>
            <a:r>
              <a:rPr lang="zh-CN" altLang="en-US" baseline="0" dirty="0" smtClean="0"/>
              <a:t>评价</a:t>
            </a:r>
            <a:endParaRPr lang="en-US" altLang="zh-CN" baseline="0" dirty="0" smtClean="0"/>
          </a:p>
          <a:p>
            <a:r>
              <a:rPr lang="en-US" altLang="zh-CN" baseline="0" dirty="0" smtClean="0"/>
              <a:t>6 </a:t>
            </a:r>
            <a:r>
              <a:rPr lang="zh-CN" altLang="en-US" baseline="0" dirty="0" smtClean="0"/>
              <a:t>增加思想</a:t>
            </a:r>
            <a:r>
              <a:rPr lang="en-US" altLang="zh-CN" baseline="0" dirty="0" smtClean="0"/>
              <a:t>,  </a:t>
            </a:r>
            <a:r>
              <a:rPr lang="zh-CN" altLang="en-US" baseline="0" dirty="0" smtClean="0"/>
              <a:t>效率优化</a:t>
            </a:r>
            <a:r>
              <a:rPr lang="en-US" altLang="zh-CN" baseline="0" dirty="0" smtClean="0"/>
              <a:t>,</a:t>
            </a:r>
            <a:r>
              <a:rPr lang="zh-CN" altLang="en-US" baseline="0" dirty="0" smtClean="0"/>
              <a:t>工程优化</a:t>
            </a:r>
            <a:r>
              <a:rPr lang="en-US" altLang="zh-CN" baseline="0" dirty="0" smtClean="0"/>
              <a:t>,</a:t>
            </a:r>
            <a:r>
              <a:rPr lang="zh-CN" altLang="en-US" baseline="0" dirty="0" smtClean="0"/>
              <a:t>必须有极客精神</a:t>
            </a:r>
            <a:r>
              <a:rPr lang="en-US" altLang="zh-CN" baseline="0" dirty="0" smtClean="0"/>
              <a:t>, </a:t>
            </a:r>
            <a:r>
              <a:rPr lang="zh-CN" altLang="en-US" baseline="0" dirty="0" smtClean="0"/>
              <a:t>在某一点追求极致</a:t>
            </a:r>
            <a:r>
              <a:rPr lang="en-US" altLang="zh-CN" baseline="0" dirty="0" smtClean="0"/>
              <a:t>, </a:t>
            </a:r>
            <a:r>
              <a:rPr lang="zh-CN" altLang="en-US" baseline="0" dirty="0" smtClean="0"/>
              <a:t>把握度</a:t>
            </a:r>
            <a:r>
              <a:rPr lang="en-US" altLang="zh-CN" baseline="0" dirty="0" smtClean="0"/>
              <a:t>,</a:t>
            </a:r>
            <a:r>
              <a:rPr lang="zh-CN" altLang="en-US" baseline="0" dirty="0" smtClean="0"/>
              <a:t>及事</a:t>
            </a:r>
            <a:endParaRPr lang="en-US" altLang="zh-CN" baseline="0" dirty="0" smtClean="0"/>
          </a:p>
          <a:p>
            <a:r>
              <a:rPr lang="en-US" altLang="zh-CN" baseline="0" dirty="0" smtClean="0"/>
              <a:t>7 </a:t>
            </a:r>
            <a:r>
              <a:rPr lang="zh-CN" altLang="en-US" baseline="0" dirty="0" smtClean="0"/>
              <a:t>打破保守</a:t>
            </a:r>
            <a:r>
              <a:rPr lang="en-US" altLang="zh-CN" baseline="0" dirty="0" smtClean="0"/>
              <a:t>,</a:t>
            </a:r>
            <a:r>
              <a:rPr lang="zh-CN" altLang="en-US" baseline="0" dirty="0" smtClean="0"/>
              <a:t>不敢否定自我</a:t>
            </a:r>
            <a:r>
              <a:rPr lang="en-US" altLang="zh-CN" baseline="0" dirty="0" smtClean="0"/>
              <a:t>, </a:t>
            </a:r>
            <a:r>
              <a:rPr lang="zh-CN" altLang="en-US" baseline="0" dirty="0" smtClean="0"/>
              <a:t>长期尝新用新</a:t>
            </a:r>
            <a:r>
              <a:rPr lang="en-US" altLang="zh-CN" baseline="0" dirty="0" smtClean="0"/>
              <a:t>, </a:t>
            </a:r>
            <a:r>
              <a:rPr lang="zh-CN" altLang="en-US" baseline="0" dirty="0" smtClean="0"/>
              <a:t>学习新东西</a:t>
            </a:r>
            <a:r>
              <a:rPr lang="en-US" altLang="zh-CN" baseline="0" dirty="0" smtClean="0"/>
              <a:t>, CPU-&gt;</a:t>
            </a:r>
            <a:r>
              <a:rPr lang="en-US" altLang="zh-CN" baseline="0" dirty="0" err="1" smtClean="0"/>
              <a:t>gpu</a:t>
            </a:r>
            <a:r>
              <a:rPr lang="en-US" altLang="zh-CN" baseline="0" dirty="0" smtClean="0"/>
              <a:t>-&gt;</a:t>
            </a:r>
            <a:r>
              <a:rPr lang="en-US" altLang="zh-CN" baseline="0" dirty="0" err="1" smtClean="0"/>
              <a:t>fpga</a:t>
            </a:r>
            <a:r>
              <a:rPr lang="en-US" altLang="zh-CN" baseline="0" dirty="0" smtClean="0"/>
              <a:t>, </a:t>
            </a:r>
            <a:r>
              <a:rPr lang="en-US" altLang="zh-CN" baseline="0" dirty="0" err="1" smtClean="0"/>
              <a:t>mxnet</a:t>
            </a:r>
            <a:endParaRPr lang="en-US" altLang="zh-CN" baseline="0" dirty="0" smtClean="0"/>
          </a:p>
          <a:p>
            <a:r>
              <a:rPr lang="en-US" altLang="zh-CN" baseline="0" dirty="0" smtClean="0"/>
              <a:t>8 </a:t>
            </a:r>
            <a:r>
              <a:rPr lang="zh-CN" altLang="en-US" baseline="0" dirty="0" smtClean="0"/>
              <a:t>讲点故事</a:t>
            </a:r>
            <a:endParaRPr lang="en-US" altLang="zh-CN" baseline="0" dirty="0" smtClean="0"/>
          </a:p>
          <a:p>
            <a:r>
              <a:rPr lang="en-US" altLang="zh-CN" baseline="0" dirty="0" smtClean="0"/>
              <a:t>9 </a:t>
            </a:r>
            <a:r>
              <a:rPr lang="zh-CN" altLang="en-US" baseline="0" dirty="0" smtClean="0"/>
              <a:t>补充具体</a:t>
            </a:r>
            <a:r>
              <a:rPr lang="en-US" altLang="zh-CN" baseline="0" dirty="0" smtClean="0"/>
              <a:t>, </a:t>
            </a:r>
            <a:r>
              <a:rPr lang="zh-CN" altLang="en-US" baseline="0" dirty="0" smtClean="0"/>
              <a:t>及提高</a:t>
            </a:r>
            <a:endParaRPr lang="en-US" altLang="zh-CN" baseline="0" dirty="0" smtClean="0"/>
          </a:p>
          <a:p>
            <a:r>
              <a:rPr lang="en-US" altLang="zh-CN" baseline="0" dirty="0" smtClean="0"/>
              <a:t>10 </a:t>
            </a:r>
            <a:r>
              <a:rPr lang="zh-CN" altLang="en-US" baseline="0" dirty="0" smtClean="0"/>
              <a:t>我们有哪些</a:t>
            </a:r>
            <a:r>
              <a:rPr lang="en-US" altLang="zh-CN" baseline="0" dirty="0" smtClean="0"/>
              <a:t>,</a:t>
            </a:r>
            <a:r>
              <a:rPr lang="zh-CN" altLang="en-US" baseline="0" dirty="0" smtClean="0"/>
              <a:t>要求哪些</a:t>
            </a:r>
            <a:r>
              <a:rPr lang="en-US" altLang="zh-CN" baseline="0" dirty="0" smtClean="0"/>
              <a:t>,</a:t>
            </a:r>
            <a:r>
              <a:rPr lang="zh-CN" altLang="en-US" baseline="0" dirty="0" smtClean="0"/>
              <a:t>希望新同学编程什么样</a:t>
            </a:r>
            <a:r>
              <a:rPr lang="en-US" altLang="zh-CN" baseline="0" dirty="0" smtClean="0"/>
              <a:t>, </a:t>
            </a:r>
            <a:r>
              <a:rPr lang="zh-CN" altLang="en-US" baseline="0" dirty="0" smtClean="0"/>
              <a:t>传达理念更重要</a:t>
            </a:r>
            <a:r>
              <a:rPr lang="en-US" altLang="zh-CN" baseline="0" dirty="0" smtClean="0"/>
              <a:t>, </a:t>
            </a:r>
            <a:r>
              <a:rPr lang="zh-CN" altLang="en-US" baseline="0" dirty="0" smtClean="0"/>
              <a:t>例子展示理念</a:t>
            </a:r>
            <a:endParaRPr lang="en-US" altLang="zh-CN" baseline="0" dirty="0" smtClean="0"/>
          </a:p>
          <a:p>
            <a:r>
              <a:rPr lang="en-US" altLang="zh-CN" baseline="0" dirty="0" smtClean="0"/>
              <a:t>11 </a:t>
            </a:r>
            <a:r>
              <a:rPr lang="zh-CN" altLang="en-US" baseline="0" dirty="0" smtClean="0"/>
              <a:t>共勉不要了</a:t>
            </a:r>
            <a:r>
              <a:rPr lang="en-US" altLang="zh-CN" baseline="0" dirty="0" smtClean="0"/>
              <a:t>, </a:t>
            </a:r>
            <a:r>
              <a:rPr lang="zh-CN" altLang="en-US" baseline="0" dirty="0" smtClean="0"/>
              <a:t>机构里不要了</a:t>
            </a:r>
            <a:r>
              <a:rPr lang="en-US" altLang="zh-CN" baseline="0" dirty="0" smtClean="0"/>
              <a:t>, </a:t>
            </a:r>
            <a:r>
              <a:rPr lang="zh-CN" altLang="en-US" baseline="0" dirty="0" smtClean="0"/>
              <a:t>我们对工程团队的定位</a:t>
            </a:r>
            <a:r>
              <a:rPr lang="en-US" altLang="zh-CN" baseline="0" dirty="0" smtClean="0"/>
              <a:t>, </a:t>
            </a:r>
            <a:r>
              <a:rPr lang="zh-CN" altLang="en-US" baseline="0" dirty="0" smtClean="0"/>
              <a:t>如何才能做好</a:t>
            </a:r>
            <a:endParaRPr lang="en-US" altLang="zh-CN" baseline="0" dirty="0" smtClean="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2</a:t>
            </a:fld>
            <a:endParaRPr lang="zh-CN" altLang="en-US"/>
          </a:p>
        </p:txBody>
      </p:sp>
    </p:spTree>
    <p:extLst>
      <p:ext uri="{BB962C8B-B14F-4D97-AF65-F5344CB8AC3E}">
        <p14:creationId xmlns:p14="http://schemas.microsoft.com/office/powerpoint/2010/main" val="37990454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15</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16</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EXCEL </a:t>
            </a:r>
            <a:r>
              <a:rPr lang="zh-CN" altLang="en-US" dirty="0" smtClean="0"/>
              <a:t>对一致性</a:t>
            </a:r>
            <a:r>
              <a:rPr lang="en-US" altLang="zh-CN" dirty="0" smtClean="0"/>
              <a:t>, </a:t>
            </a:r>
            <a:r>
              <a:rPr lang="zh-CN" altLang="en-US" dirty="0" smtClean="0"/>
              <a:t>性能统计等非常有用</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17</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18</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添加截图</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19</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模块级别上 有现成的直接用</a:t>
            </a:r>
            <a:r>
              <a:rPr lang="en-US" altLang="zh-CN" dirty="0" smtClean="0"/>
              <a:t>, </a:t>
            </a:r>
            <a:r>
              <a:rPr lang="zh-CN" altLang="en-US" dirty="0" smtClean="0"/>
              <a:t>复用组件</a:t>
            </a:r>
            <a:r>
              <a:rPr lang="en-US" altLang="zh-CN" dirty="0" smtClean="0"/>
              <a:t>,</a:t>
            </a:r>
            <a:r>
              <a:rPr lang="en-US" altLang="zh-CN" baseline="0" dirty="0" smtClean="0"/>
              <a:t> </a:t>
            </a:r>
            <a:r>
              <a:rPr lang="zh-CN" altLang="en-US" baseline="0" dirty="0" smtClean="0"/>
              <a:t>框架等</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20</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21</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代码不规范 </a:t>
            </a:r>
            <a:r>
              <a:rPr lang="en-US" altLang="zh-CN" dirty="0" smtClean="0"/>
              <a:t>,</a:t>
            </a:r>
            <a:r>
              <a:rPr lang="zh-CN" altLang="en-US" dirty="0" smtClean="0"/>
              <a:t>不规整 </a:t>
            </a:r>
            <a:r>
              <a:rPr lang="en-US" altLang="zh-CN" dirty="0" smtClean="0"/>
              <a:t>,</a:t>
            </a:r>
            <a:r>
              <a:rPr lang="zh-CN" altLang="en-US" dirty="0" smtClean="0"/>
              <a:t>不可读</a:t>
            </a:r>
            <a:r>
              <a:rPr lang="en-US" altLang="zh-CN" dirty="0" smtClean="0"/>
              <a:t>, </a:t>
            </a:r>
            <a:r>
              <a:rPr lang="zh-CN" altLang="en-US" dirty="0" smtClean="0"/>
              <a:t>不但在开发阶段会导致大家浪费时间</a:t>
            </a:r>
            <a:r>
              <a:rPr lang="en-US" altLang="zh-CN" dirty="0" smtClean="0"/>
              <a:t>, </a:t>
            </a:r>
            <a:r>
              <a:rPr lang="zh-CN" altLang="en-US" dirty="0" smtClean="0"/>
              <a:t>在软件的其他阶段浪费的时间更多</a:t>
            </a:r>
            <a:endParaRPr lang="en-US" altLang="zh-CN" dirty="0" smtClean="0"/>
          </a:p>
          <a:p>
            <a:r>
              <a:rPr lang="zh-CN" altLang="en-US" dirty="0" smtClean="0"/>
              <a:t>对于长生命周期软件来说</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22</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维护的</a:t>
            </a:r>
            <a:r>
              <a:rPr lang="en-US" altLang="zh-CN" dirty="0" smtClean="0"/>
              <a:t>4</a:t>
            </a:r>
            <a:r>
              <a:rPr lang="zh-CN" altLang="en-US" dirty="0" smtClean="0"/>
              <a:t>个阶段均会产生大量的</a:t>
            </a:r>
            <a:r>
              <a:rPr lang="en-US" altLang="zh-CN" dirty="0" smtClean="0"/>
              <a:t>bug</a:t>
            </a: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cs typeface="Arial Unicode MS" pitchFamily="34" charset="-122"/>
              </a:rPr>
              <a:t>直接损失</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23</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如何做到以上几点</a:t>
            </a:r>
            <a:r>
              <a:rPr lang="en-US" altLang="zh-CN" dirty="0" smtClean="0"/>
              <a:t>, </a:t>
            </a:r>
            <a:r>
              <a:rPr lang="zh-CN" altLang="en-US" dirty="0" smtClean="0"/>
              <a:t>唯有勤奋</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24</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6</a:t>
            </a:fld>
            <a:endParaRPr lang="zh-CN" altLang="en-US"/>
          </a:p>
        </p:txBody>
      </p:sp>
    </p:spTree>
    <p:extLst>
      <p:ext uri="{BB962C8B-B14F-4D97-AF65-F5344CB8AC3E}">
        <p14:creationId xmlns:p14="http://schemas.microsoft.com/office/powerpoint/2010/main" val="4557249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zh-CN" altLang="en-US" sz="2000" baseline="0" dirty="0" smtClean="0">
                <a:cs typeface="Arial Unicode MS" pitchFamily="34" charset="-122"/>
              </a:rPr>
              <a:t>同学们是否总觉得没有时间</a:t>
            </a:r>
            <a:r>
              <a:rPr lang="en-US" altLang="zh-CN" sz="2000" baseline="0" dirty="0" smtClean="0">
                <a:cs typeface="Arial Unicode MS" pitchFamily="34" charset="-122"/>
              </a:rPr>
              <a:t>, </a:t>
            </a:r>
            <a:r>
              <a:rPr lang="zh-CN" altLang="en-US" sz="2000" baseline="0" dirty="0" smtClean="0">
                <a:cs typeface="Arial Unicode MS" pitchFamily="34" charset="-122"/>
              </a:rPr>
              <a:t>没时间学习</a:t>
            </a:r>
            <a:r>
              <a:rPr lang="en-US" altLang="zh-CN" sz="2000" baseline="0" dirty="0" smtClean="0">
                <a:cs typeface="Arial Unicode MS" pitchFamily="34" charset="-122"/>
              </a:rPr>
              <a:t>, </a:t>
            </a:r>
            <a:r>
              <a:rPr lang="zh-CN" altLang="en-US" sz="2000" baseline="0" dirty="0" smtClean="0">
                <a:cs typeface="Arial Unicode MS" pitchFamily="34" charset="-122"/>
              </a:rPr>
              <a:t>没时间锻炼</a:t>
            </a:r>
            <a:r>
              <a:rPr lang="en-US" altLang="zh-CN" sz="2000" baseline="0" dirty="0" smtClean="0">
                <a:cs typeface="Arial Unicode MS" pitchFamily="34" charset="-122"/>
              </a:rPr>
              <a:t>, </a:t>
            </a:r>
            <a:r>
              <a:rPr lang="zh-CN" altLang="en-US" sz="2000" baseline="0" dirty="0" smtClean="0">
                <a:cs typeface="Arial Unicode MS" pitchFamily="34" charset="-122"/>
              </a:rPr>
              <a:t>没时间谈女朋友</a:t>
            </a:r>
            <a:endParaRPr lang="en-US" altLang="zh-CN" sz="2000" baseline="0" dirty="0" smtClean="0">
              <a:cs typeface="Arial Unicode MS" pitchFamily="34" charset="-122"/>
            </a:endParaRPr>
          </a:p>
          <a:p>
            <a:pPr marL="0" marR="0" lvl="2" indent="0" algn="l" defTabSz="914400" rtl="0" eaLnBrk="1" fontAlgn="auto" latinLnBrk="0" hangingPunct="1">
              <a:lnSpc>
                <a:spcPct val="100000"/>
              </a:lnSpc>
              <a:spcBef>
                <a:spcPts val="0"/>
              </a:spcBef>
              <a:spcAft>
                <a:spcPts val="0"/>
              </a:spcAft>
              <a:buClrTx/>
              <a:buSzTx/>
              <a:buFontTx/>
              <a:buNone/>
              <a:tabLst/>
              <a:defRPr/>
            </a:pPr>
            <a:r>
              <a:rPr lang="zh-CN" altLang="en-US" sz="2000" dirty="0" smtClean="0">
                <a:cs typeface="Arial Unicode MS" pitchFamily="34" charset="-122"/>
              </a:rPr>
              <a:t>勤奋的首要条件是</a:t>
            </a:r>
            <a:r>
              <a:rPr lang="zh-CN" altLang="en-US" sz="2000" baseline="0" dirty="0" smtClean="0">
                <a:cs typeface="Arial Unicode MS" pitchFamily="34" charset="-122"/>
              </a:rPr>
              <a:t> 合理安排时间</a:t>
            </a:r>
            <a:r>
              <a:rPr lang="en-US" altLang="zh-CN" sz="2000" baseline="0" dirty="0" smtClean="0">
                <a:cs typeface="Arial Unicode MS" pitchFamily="34" charset="-122"/>
              </a:rPr>
              <a:t>, </a:t>
            </a:r>
            <a:endParaRPr lang="en-US" altLang="zh-CN" sz="2000" dirty="0" smtClean="0">
              <a:cs typeface="Arial Unicode MS" pitchFamily="34" charset="-122"/>
            </a:endParaRPr>
          </a:p>
          <a:p>
            <a:pPr marL="0" marR="0" lvl="2" indent="0" algn="l" defTabSz="914400" rtl="0" eaLnBrk="1" fontAlgn="auto" latinLnBrk="0" hangingPunct="1">
              <a:lnSpc>
                <a:spcPct val="100000"/>
              </a:lnSpc>
              <a:spcBef>
                <a:spcPts val="0"/>
              </a:spcBef>
              <a:spcAft>
                <a:spcPts val="0"/>
              </a:spcAft>
              <a:buClrTx/>
              <a:buSzTx/>
              <a:buFontTx/>
              <a:buNone/>
              <a:tabLst/>
              <a:defRPr/>
            </a:pPr>
            <a:r>
              <a:rPr lang="zh-CN" altLang="en-US" sz="2000" dirty="0" smtClean="0">
                <a:cs typeface="Arial Unicode MS" pitchFamily="34" charset="-122"/>
              </a:rPr>
              <a:t>良好的时间管理及生活习惯</a:t>
            </a:r>
            <a:r>
              <a:rPr lang="en-US" altLang="zh-CN" sz="2000" dirty="0" smtClean="0">
                <a:cs typeface="Arial Unicode MS" pitchFamily="34" charset="-122"/>
              </a:rPr>
              <a:t>,</a:t>
            </a:r>
            <a:r>
              <a:rPr lang="en-US" altLang="zh-CN" sz="2000" baseline="0" dirty="0" smtClean="0">
                <a:cs typeface="Arial Unicode MS" pitchFamily="34" charset="-122"/>
              </a:rPr>
              <a:t> </a:t>
            </a:r>
            <a:r>
              <a:rPr lang="zh-CN" altLang="en-US" sz="2000" baseline="0" dirty="0" smtClean="0">
                <a:cs typeface="Arial Unicode MS" pitchFamily="34" charset="-122"/>
              </a:rPr>
              <a:t>可以为大家带来清晰的头脑与强健的体魄</a:t>
            </a:r>
            <a:endParaRPr lang="en-US" altLang="zh-CN" sz="2000" dirty="0" smtClean="0">
              <a:cs typeface="Arial Unicode MS" pitchFamily="34" charset="-122"/>
            </a:endParaRPr>
          </a:p>
          <a:p>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25</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勤奋的第二点是目标导向</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26</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85000" lnSpcReduction="10000"/>
          </a:bodyPr>
          <a:lstStyle/>
          <a:p>
            <a:r>
              <a:rPr lang="zh-CN" altLang="en-US" sz="1200" b="0" i="0" kern="1200" dirty="0" smtClean="0">
                <a:solidFill>
                  <a:schemeClr val="tx1"/>
                </a:solidFill>
                <a:effectLst/>
                <a:latin typeface="+mn-lt"/>
                <a:ea typeface="+mn-ea"/>
                <a:cs typeface="+mn-cs"/>
              </a:rPr>
              <a:t>实干者</a:t>
            </a:r>
          </a:p>
          <a:p>
            <a:r>
              <a:rPr lang="zh-CN" altLang="en-US" sz="1200" b="0" i="0" kern="1200" dirty="0" smtClean="0">
                <a:solidFill>
                  <a:schemeClr val="tx1"/>
                </a:solidFill>
                <a:effectLst/>
                <a:latin typeface="+mn-lt"/>
                <a:ea typeface="+mn-ea"/>
                <a:cs typeface="+mn-cs"/>
              </a:rPr>
              <a:t>实干者非常现实，传统甚至有点保守，他们崇尚努力，计划性强。喜欢用系统的方法解决问题；实干者有很好的自控力和纪律性。对团队</a:t>
            </a:r>
            <a:r>
              <a:rPr lang="zh-CN" altLang="en-US" sz="1200" b="0" i="0" u="none" strike="noStrike" kern="1200" dirty="0" smtClean="0">
                <a:solidFill>
                  <a:schemeClr val="tx1"/>
                </a:solidFill>
                <a:effectLst/>
                <a:latin typeface="+mn-lt"/>
                <a:ea typeface="+mn-ea"/>
                <a:cs typeface="+mn-cs"/>
                <a:hlinkClick r:id="rId3"/>
              </a:rPr>
              <a:t>忠诚度</a:t>
            </a:r>
            <a:r>
              <a:rPr lang="zh-CN" altLang="en-US" sz="1200" b="0" i="0" kern="1200" dirty="0" smtClean="0">
                <a:solidFill>
                  <a:schemeClr val="tx1"/>
                </a:solidFill>
                <a:effectLst/>
                <a:latin typeface="+mn-lt"/>
                <a:ea typeface="+mn-ea"/>
                <a:cs typeface="+mn-cs"/>
              </a:rPr>
              <a:t>高，为团队整体利益着想而较少考虑个人利益。</a:t>
            </a:r>
          </a:p>
          <a:p>
            <a:r>
              <a:rPr lang="zh-CN" altLang="en-US" sz="1200" b="0" i="0" kern="1200" dirty="0" smtClean="0">
                <a:solidFill>
                  <a:schemeClr val="tx1"/>
                </a:solidFill>
                <a:effectLst/>
                <a:latin typeface="+mn-lt"/>
                <a:ea typeface="+mn-ea"/>
                <a:cs typeface="+mn-cs"/>
              </a:rPr>
              <a:t>协调者</a:t>
            </a:r>
          </a:p>
          <a:p>
            <a:r>
              <a:rPr lang="zh-CN" altLang="en-US" sz="1200" b="0" i="0" kern="1200" dirty="0" smtClean="0">
                <a:solidFill>
                  <a:schemeClr val="tx1"/>
                </a:solidFill>
                <a:effectLst/>
                <a:latin typeface="+mn-lt"/>
                <a:ea typeface="+mn-ea"/>
                <a:cs typeface="+mn-cs"/>
              </a:rPr>
              <a:t>协调者能够引导一群不同技能和个性的人向着共同的目标努力。他们代表成熟、自信和信任，办事客观，不带个人偏见；除权威之外，更有一种个性的感召力。在团队中能很快发现各成员的优势，并在实现目标的过程中能妥善运用。</a:t>
            </a:r>
          </a:p>
          <a:p>
            <a:r>
              <a:rPr lang="zh-CN" altLang="en-US" sz="1200" b="0" i="0" kern="1200" dirty="0" smtClean="0">
                <a:solidFill>
                  <a:schemeClr val="tx1"/>
                </a:solidFill>
                <a:effectLst/>
                <a:latin typeface="+mn-lt"/>
                <a:ea typeface="+mn-ea"/>
                <a:cs typeface="+mn-cs"/>
              </a:rPr>
              <a:t>推进者</a:t>
            </a:r>
          </a:p>
          <a:p>
            <a:r>
              <a:rPr lang="zh-CN" altLang="en-US" sz="1200" b="0" i="0" kern="1200" dirty="0" smtClean="0">
                <a:solidFill>
                  <a:schemeClr val="tx1"/>
                </a:solidFill>
                <a:effectLst/>
                <a:latin typeface="+mn-lt"/>
                <a:ea typeface="+mn-ea"/>
                <a:cs typeface="+mn-cs"/>
              </a:rPr>
              <a:t>说干就干，办事效率高，自发性强，目的明确，有高度的工作热情和成就感；遇到困难时，总能找到解决办法；推进者大都性格外向且干劲十足，喜欢挑战别人，好争端，而且一心想取胜，缺乏人际间的相互理解，是一个具有竞争意识的角色。</a:t>
            </a:r>
          </a:p>
          <a:p>
            <a:r>
              <a:rPr lang="zh-CN" altLang="en-US" sz="1200" b="0" i="0" kern="1200" dirty="0" smtClean="0">
                <a:solidFill>
                  <a:schemeClr val="tx1"/>
                </a:solidFill>
                <a:effectLst/>
                <a:latin typeface="+mn-lt"/>
                <a:ea typeface="+mn-ea"/>
                <a:cs typeface="+mn-cs"/>
              </a:rPr>
              <a:t>创新者</a:t>
            </a:r>
          </a:p>
          <a:p>
            <a:r>
              <a:rPr lang="zh-CN" altLang="en-US" sz="1200" b="0" i="0" kern="1200" dirty="0" smtClean="0">
                <a:solidFill>
                  <a:schemeClr val="tx1"/>
                </a:solidFill>
                <a:effectLst/>
                <a:latin typeface="+mn-lt"/>
                <a:ea typeface="+mn-ea"/>
                <a:cs typeface="+mn-cs"/>
              </a:rPr>
              <a:t>创新者拥有高度的创造力，思路开阔，观念新，富有想象力，是“点子型的人才”。他们爱出主意，其想法往往比较偏激和缺乏实际感。创新者不受条条框框约束，不拘小节，难守规则。</a:t>
            </a:r>
          </a:p>
          <a:p>
            <a:r>
              <a:rPr lang="zh-CN" altLang="en-US" sz="1200" b="0" i="0" kern="1200" dirty="0" smtClean="0">
                <a:solidFill>
                  <a:schemeClr val="tx1"/>
                </a:solidFill>
                <a:effectLst/>
                <a:latin typeface="+mn-lt"/>
                <a:ea typeface="+mn-ea"/>
                <a:cs typeface="+mn-cs"/>
              </a:rPr>
              <a:t>信息者</a:t>
            </a:r>
          </a:p>
          <a:p>
            <a:r>
              <a:rPr lang="zh-CN" altLang="en-US" sz="1200" b="0" i="0" kern="1200" dirty="0" smtClean="0">
                <a:solidFill>
                  <a:schemeClr val="tx1"/>
                </a:solidFill>
                <a:effectLst/>
                <a:latin typeface="+mn-lt"/>
                <a:ea typeface="+mn-ea"/>
                <a:cs typeface="+mn-cs"/>
              </a:rPr>
              <a:t>信息者经常表现出高度热情，是一个反应敏捷、性格外向的人。他们的强项是与人交往，在交往的过程中获取信息。信息者对外界环境十分敏感，一般最早感受到变化。</a:t>
            </a:r>
          </a:p>
          <a:p>
            <a:r>
              <a:rPr lang="zh-CN" altLang="en-US" sz="1200" b="0" i="0" kern="1200" dirty="0" smtClean="0">
                <a:solidFill>
                  <a:schemeClr val="tx1"/>
                </a:solidFill>
                <a:effectLst/>
                <a:latin typeface="+mn-lt"/>
                <a:ea typeface="+mn-ea"/>
                <a:cs typeface="+mn-cs"/>
              </a:rPr>
              <a:t>监督者</a:t>
            </a:r>
          </a:p>
          <a:p>
            <a:r>
              <a:rPr lang="zh-CN" altLang="en-US" sz="1200" b="0" i="0" kern="1200" dirty="0" smtClean="0">
                <a:solidFill>
                  <a:schemeClr val="tx1"/>
                </a:solidFill>
                <a:effectLst/>
                <a:latin typeface="+mn-lt"/>
                <a:ea typeface="+mn-ea"/>
                <a:cs typeface="+mn-cs"/>
              </a:rPr>
              <a:t>监督者严肃、谨慎、理智、冷血质，不会过分热情，也不易情绪化。他们与群体保持一定的距离，在团队中不太受欢迎。监督者有很强的批判能力，善于综合思考谨慎决策。</a:t>
            </a:r>
          </a:p>
          <a:p>
            <a:r>
              <a:rPr lang="zh-CN" altLang="en-US" sz="1200" b="0" i="0" kern="1200" dirty="0" smtClean="0">
                <a:solidFill>
                  <a:schemeClr val="tx1"/>
                </a:solidFill>
                <a:effectLst/>
                <a:latin typeface="+mn-lt"/>
                <a:ea typeface="+mn-ea"/>
                <a:cs typeface="+mn-cs"/>
              </a:rPr>
              <a:t>凝聚者</a:t>
            </a:r>
          </a:p>
          <a:p>
            <a:r>
              <a:rPr lang="zh-CN" altLang="en-US" sz="1200" b="0" i="0" kern="1200" dirty="0" smtClean="0">
                <a:solidFill>
                  <a:schemeClr val="tx1"/>
                </a:solidFill>
                <a:effectLst/>
                <a:latin typeface="+mn-lt"/>
                <a:ea typeface="+mn-ea"/>
                <a:cs typeface="+mn-cs"/>
              </a:rPr>
              <a:t>是团队中最积极的成员，他们善于与人打交道，善解人意，关心他人，处事灵活，很容易把自己同化到团队中。凝聚者对任何人都没有威胁，是团队中比较受欢迎的人。</a:t>
            </a:r>
          </a:p>
          <a:p>
            <a:r>
              <a:rPr lang="zh-CN" altLang="en-US" sz="1200" b="0" i="0" kern="1200" dirty="0" smtClean="0">
                <a:solidFill>
                  <a:schemeClr val="tx1"/>
                </a:solidFill>
                <a:effectLst/>
                <a:latin typeface="+mn-lt"/>
                <a:ea typeface="+mn-ea"/>
                <a:cs typeface="+mn-cs"/>
              </a:rPr>
              <a:t>完美者</a:t>
            </a:r>
          </a:p>
          <a:p>
            <a:r>
              <a:rPr lang="zh-CN" altLang="en-US" sz="1200" b="0" i="0" kern="1200" dirty="0" smtClean="0">
                <a:solidFill>
                  <a:schemeClr val="tx1"/>
                </a:solidFill>
                <a:effectLst/>
                <a:latin typeface="+mn-lt"/>
                <a:ea typeface="+mn-ea"/>
                <a:cs typeface="+mn-cs"/>
              </a:rPr>
              <a:t>具有持之以恒的毅力，做事注重细节，力求完美；他们不大可能去做那些没有把握的事情；喜欢事必躬亲，不愿授权；他们无法忍受那些做事随随便便的人。</a:t>
            </a:r>
            <a:endParaRPr lang="en-US" altLang="zh-CN" sz="1200" b="0" i="0" kern="1200" dirty="0" smtClean="0">
              <a:solidFill>
                <a:schemeClr val="tx1"/>
              </a:solidFill>
              <a:effectLst/>
              <a:latin typeface="+mn-lt"/>
              <a:ea typeface="+mn-ea"/>
              <a:cs typeface="+mn-cs"/>
            </a:endParaRPr>
          </a:p>
          <a:p>
            <a:endParaRPr lang="en-US" altLang="zh-CN" sz="1200" b="0" i="0" kern="1200" dirty="0" smtClean="0">
              <a:solidFill>
                <a:schemeClr val="tx1"/>
              </a:solidFill>
              <a:effectLst/>
              <a:latin typeface="+mn-lt"/>
              <a:ea typeface="+mn-ea"/>
              <a:cs typeface="+mn-cs"/>
            </a:endParaRPr>
          </a:p>
          <a:p>
            <a:r>
              <a:rPr lang="zh-CN" altLang="en-US" sz="1200" b="0" i="0" kern="1200" dirty="0" smtClean="0">
                <a:solidFill>
                  <a:schemeClr val="tx1"/>
                </a:solidFill>
                <a:effectLst/>
                <a:latin typeface="+mn-lt"/>
                <a:ea typeface="+mn-ea"/>
                <a:cs typeface="+mn-cs"/>
              </a:rPr>
              <a:t>只有团队走的远</a:t>
            </a:r>
            <a:r>
              <a:rPr lang="en-US" altLang="zh-CN" sz="1200" b="0" i="0" kern="1200" dirty="0" smtClean="0">
                <a:solidFill>
                  <a:schemeClr val="tx1"/>
                </a:solidFill>
                <a:effectLst/>
                <a:latin typeface="+mn-lt"/>
                <a:ea typeface="+mn-ea"/>
                <a:cs typeface="+mn-cs"/>
              </a:rPr>
              <a:t>, </a:t>
            </a:r>
            <a:r>
              <a:rPr lang="zh-CN" altLang="en-US" sz="1200" b="0" i="0" kern="1200" dirty="0" smtClean="0">
                <a:solidFill>
                  <a:schemeClr val="tx1"/>
                </a:solidFill>
                <a:effectLst/>
                <a:latin typeface="+mn-lt"/>
                <a:ea typeface="+mn-ea"/>
                <a:cs typeface="+mn-cs"/>
              </a:rPr>
              <a:t>才有个人的发展空间</a:t>
            </a:r>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27</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28</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29</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对新方法的了解</a:t>
            </a:r>
            <a:r>
              <a:rPr lang="en-US" altLang="zh-CN" dirty="0" smtClean="0"/>
              <a:t>, </a:t>
            </a:r>
            <a:r>
              <a:rPr lang="zh-CN" altLang="en-US" dirty="0" smtClean="0"/>
              <a:t>会促使团队成员信任并使用新方法</a:t>
            </a:r>
            <a:r>
              <a:rPr lang="en-US" altLang="zh-CN" dirty="0" smtClean="0"/>
              <a:t>,</a:t>
            </a:r>
            <a:r>
              <a:rPr lang="en-US" altLang="zh-CN" baseline="0" dirty="0" smtClean="0"/>
              <a:t> </a:t>
            </a:r>
            <a:r>
              <a:rPr lang="zh-CN" altLang="en-US" baseline="0" dirty="0" smtClean="0"/>
              <a:t>从而给了个人更加深入学习的机会</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30</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1"/>
            <a:r>
              <a:rPr lang="zh-CN" altLang="en-US" sz="2000" dirty="0" smtClean="0">
                <a:cs typeface="Arial Unicode MS" pitchFamily="34" charset="-122"/>
              </a:rPr>
              <a:t>举个例子</a:t>
            </a:r>
            <a:r>
              <a:rPr lang="en-US" altLang="zh-CN" sz="2000" dirty="0" smtClean="0">
                <a:cs typeface="Arial Unicode MS" pitchFamily="34" charset="-122"/>
              </a:rPr>
              <a:t>, </a:t>
            </a:r>
            <a:r>
              <a:rPr lang="zh-CN" altLang="en-US" sz="2000" dirty="0" smtClean="0">
                <a:cs typeface="Arial Unicode MS" pitchFamily="34" charset="-122"/>
              </a:rPr>
              <a:t>效率优化</a:t>
            </a:r>
            <a:r>
              <a:rPr lang="en-US" altLang="zh-CN" sz="2000" dirty="0" smtClean="0">
                <a:cs typeface="Arial Unicode MS" pitchFamily="34" charset="-122"/>
              </a:rPr>
              <a:t>? Bug</a:t>
            </a:r>
            <a:r>
              <a:rPr lang="zh-CN" altLang="en-US" sz="2000" dirty="0" smtClean="0">
                <a:cs typeface="Arial Unicode MS" pitchFamily="34" charset="-122"/>
              </a:rPr>
              <a:t>调试</a:t>
            </a:r>
            <a:r>
              <a:rPr lang="en-US" altLang="zh-CN" sz="2000" dirty="0" smtClean="0">
                <a:cs typeface="Arial Unicode MS" pitchFamily="34" charset="-122"/>
              </a:rPr>
              <a:t>?</a:t>
            </a:r>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31</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看到漂亮的代码和算法总是给我们激励</a:t>
            </a:r>
            <a:r>
              <a:rPr lang="en-US" altLang="zh-CN" dirty="0" smtClean="0"/>
              <a:t>, </a:t>
            </a:r>
            <a:r>
              <a:rPr lang="zh-CN" altLang="en-US" dirty="0" smtClean="0"/>
              <a:t>包含</a:t>
            </a:r>
            <a:r>
              <a:rPr lang="en-US" altLang="zh-CN" dirty="0" smtClean="0"/>
              <a:t>2</a:t>
            </a:r>
            <a:r>
              <a:rPr lang="zh-CN" altLang="en-US" dirty="0" smtClean="0"/>
              <a:t>个方面 </a:t>
            </a:r>
            <a:r>
              <a:rPr lang="en-US" altLang="zh-CN" dirty="0" smtClean="0"/>
              <a:t>,1  </a:t>
            </a:r>
            <a:r>
              <a:rPr lang="zh-CN" altLang="en-US" dirty="0" smtClean="0"/>
              <a:t>赞叹学习   </a:t>
            </a:r>
            <a:r>
              <a:rPr lang="en-US" altLang="zh-CN" dirty="0" smtClean="0"/>
              <a:t>2 </a:t>
            </a:r>
            <a:r>
              <a:rPr lang="zh-CN" altLang="en-US" dirty="0" smtClean="0"/>
              <a:t>反思 </a:t>
            </a:r>
            <a:r>
              <a:rPr lang="en-US" altLang="zh-CN" dirty="0" smtClean="0"/>
              <a:t>,</a:t>
            </a:r>
            <a:r>
              <a:rPr lang="zh-CN" altLang="en-US" dirty="0" smtClean="0"/>
              <a:t>为何我没有想到呢</a:t>
            </a:r>
            <a:endParaRPr lang="en-US" altLang="zh-CN" dirty="0" smtClean="0"/>
          </a:p>
          <a:p>
            <a:endParaRPr lang="en-US" altLang="zh-CN" dirty="0" smtClean="0"/>
          </a:p>
          <a:p>
            <a:r>
              <a:rPr lang="zh-CN" altLang="en-US" smtClean="0"/>
              <a:t>好的工程师总是写出漂亮的代码</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32</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aseline="0" dirty="0" smtClean="0"/>
              <a:t>多思考需求 多思考需求 多思考编码 多提炼框架</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33</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aseline="0" dirty="0" smtClean="0"/>
              <a:t>指责</a:t>
            </a:r>
            <a:r>
              <a:rPr lang="en-US" altLang="zh-CN" baseline="0" dirty="0" smtClean="0"/>
              <a:t>:</a:t>
            </a:r>
          </a:p>
          <a:p>
            <a:r>
              <a:rPr lang="en-US" altLang="zh-CN" baseline="0" dirty="0" smtClean="0"/>
              <a:t>	</a:t>
            </a:r>
            <a:r>
              <a:rPr lang="zh-CN" altLang="en-US" baseline="0" dirty="0" smtClean="0"/>
              <a:t>我们需要重写整个复杂后端系统</a:t>
            </a:r>
            <a:r>
              <a:rPr lang="en-US" altLang="zh-CN" baseline="0" dirty="0" smtClean="0"/>
              <a:t>. </a:t>
            </a:r>
            <a:r>
              <a:rPr lang="zh-CN" altLang="en-US" baseline="0" dirty="0" smtClean="0"/>
              <a:t>在过去三个嫉妒中 </a:t>
            </a:r>
            <a:r>
              <a:rPr lang="en-US" altLang="zh-CN" baseline="0" dirty="0" smtClean="0"/>
              <a:t>,</a:t>
            </a:r>
            <a:r>
              <a:rPr lang="zh-CN" altLang="en-US" baseline="0" dirty="0" smtClean="0"/>
              <a:t>它每周都在出问题</a:t>
            </a:r>
            <a:r>
              <a:rPr lang="en-US" altLang="zh-CN" baseline="0" dirty="0" smtClean="0"/>
              <a:t>.</a:t>
            </a:r>
            <a:r>
              <a:rPr lang="zh-CN" altLang="en-US" baseline="0" dirty="0" smtClean="0"/>
              <a:t>我们对一点一点修复他的问题已经烦透了</a:t>
            </a:r>
            <a:r>
              <a:rPr lang="en-US" altLang="zh-CN" baseline="0" dirty="0" smtClean="0"/>
              <a:t>. </a:t>
            </a:r>
            <a:r>
              <a:rPr lang="zh-CN" altLang="en-US" baseline="0" dirty="0" smtClean="0"/>
              <a:t>真的</a:t>
            </a:r>
            <a:r>
              <a:rPr lang="en-US" altLang="zh-CN" baseline="0" dirty="0" smtClean="0"/>
              <a:t>, </a:t>
            </a:r>
            <a:r>
              <a:rPr lang="zh-CN" altLang="en-US" baseline="0" dirty="0" smtClean="0"/>
              <a:t>如果我再收到一个报警</a:t>
            </a:r>
            <a:r>
              <a:rPr lang="en-US" altLang="zh-CN" baseline="0" dirty="0" smtClean="0"/>
              <a:t>, </a:t>
            </a:r>
            <a:r>
              <a:rPr lang="zh-CN" altLang="en-US" baseline="0" dirty="0" smtClean="0"/>
              <a:t>那我就自己重写了</a:t>
            </a:r>
          </a:p>
          <a:p>
            <a:r>
              <a:rPr lang="zh-CN" altLang="en-US" baseline="0" dirty="0" smtClean="0"/>
              <a:t>对事不对人</a:t>
            </a:r>
          </a:p>
          <a:p>
            <a:r>
              <a:rPr lang="zh-CN" altLang="en-US" baseline="0" dirty="0" smtClean="0"/>
              <a:t>   通过重写整个后端系统</a:t>
            </a:r>
            <a:r>
              <a:rPr lang="en-US" altLang="zh-CN" baseline="0" dirty="0" smtClean="0"/>
              <a:t>, </a:t>
            </a:r>
            <a:r>
              <a:rPr lang="zh-CN" altLang="en-US" baseline="0" dirty="0" smtClean="0"/>
              <a:t>可能可以避免这些烦人的报警信息继续发生</a:t>
            </a:r>
            <a:r>
              <a:rPr lang="en-US" altLang="zh-CN" baseline="0" dirty="0" smtClean="0"/>
              <a:t>,</a:t>
            </a:r>
            <a:r>
              <a:rPr lang="zh-CN" altLang="en-US" baseline="0" dirty="0" smtClean="0"/>
              <a:t>看目前版本的维护手册非常冗长</a:t>
            </a:r>
            <a:r>
              <a:rPr lang="en-US" altLang="zh-CN" baseline="0" dirty="0" smtClean="0"/>
              <a:t>, </a:t>
            </a:r>
            <a:r>
              <a:rPr lang="zh-CN" altLang="en-US" baseline="0" dirty="0" smtClean="0"/>
              <a:t>学习成本很高</a:t>
            </a:r>
            <a:r>
              <a:rPr lang="en-US" altLang="zh-CN" baseline="0" dirty="0" smtClean="0"/>
              <a:t>. </a:t>
            </a:r>
            <a:r>
              <a:rPr lang="zh-CN" altLang="en-US" baseline="0" dirty="0" smtClean="0"/>
              <a:t>相信重写 </a:t>
            </a:r>
            <a:r>
              <a:rPr lang="en-US" altLang="zh-CN" baseline="0" dirty="0" smtClean="0"/>
              <a:t>,</a:t>
            </a:r>
            <a:r>
              <a:rPr lang="zh-CN" altLang="en-US" baseline="0" dirty="0" smtClean="0"/>
              <a:t>可以减少报警信息 </a:t>
            </a:r>
            <a:r>
              <a:rPr lang="en-US" altLang="zh-CN" baseline="0" dirty="0" smtClean="0"/>
              <a:t>,</a:t>
            </a:r>
            <a:r>
              <a:rPr lang="zh-CN" altLang="en-US" baseline="0" dirty="0" smtClean="0"/>
              <a:t>蔚来的工程师也会感谢我们的</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34</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大家都是来自于核心研发平台的</a:t>
            </a:r>
            <a:r>
              <a:rPr lang="en-US" altLang="zh-CN" dirty="0" smtClean="0"/>
              <a:t>, </a:t>
            </a:r>
            <a:r>
              <a:rPr lang="zh-CN" altLang="en-US" dirty="0" smtClean="0"/>
              <a:t>为什么叫核心呢</a:t>
            </a:r>
            <a:r>
              <a:rPr lang="en-US" altLang="zh-CN" dirty="0" smtClean="0"/>
              <a:t>, </a:t>
            </a:r>
            <a:r>
              <a:rPr lang="zh-CN" altLang="en-US" dirty="0" smtClean="0"/>
              <a:t>我们处于技术最源头的部分</a:t>
            </a:r>
            <a:r>
              <a:rPr lang="en-US" altLang="zh-CN" dirty="0" smtClean="0"/>
              <a:t>,</a:t>
            </a:r>
            <a:r>
              <a:rPr lang="en-US" altLang="zh-CN" baseline="0" dirty="0" smtClean="0"/>
              <a:t> </a:t>
            </a:r>
            <a:r>
              <a:rPr lang="zh-CN" altLang="en-US" baseline="0" dirty="0" smtClean="0"/>
              <a:t>给公司各部门提供弹药</a:t>
            </a:r>
            <a:r>
              <a:rPr lang="en-US" altLang="zh-CN" baseline="0" dirty="0" smtClean="0"/>
              <a:t>. </a:t>
            </a:r>
            <a:r>
              <a:rPr lang="zh-CN" altLang="en-US" baseline="0" dirty="0" smtClean="0"/>
              <a:t>同时</a:t>
            </a:r>
            <a:r>
              <a:rPr lang="en-US" altLang="zh-CN" baseline="0" dirty="0" smtClean="0"/>
              <a:t>,</a:t>
            </a:r>
            <a:r>
              <a:rPr lang="zh-CN" altLang="en-US" baseline="0" dirty="0" smtClean="0"/>
              <a:t>也是公司技术最顶尖的部分</a:t>
            </a:r>
            <a:r>
              <a:rPr lang="en-US" altLang="zh-CN" baseline="0" dirty="0" smtClean="0"/>
              <a:t>, </a:t>
            </a:r>
            <a:r>
              <a:rPr lang="zh-CN" altLang="en-US" baseline="0" dirty="0" smtClean="0"/>
              <a:t>拥有世界一流的</a:t>
            </a:r>
            <a:r>
              <a:rPr lang="en-US" altLang="zh-CN" baseline="0" dirty="0" smtClean="0"/>
              <a:t>AI</a:t>
            </a:r>
            <a:r>
              <a:rPr lang="zh-CN" altLang="en-US" baseline="0" dirty="0" smtClean="0"/>
              <a:t>技术水平</a:t>
            </a:r>
            <a:r>
              <a:rPr lang="en-US" altLang="zh-CN"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希望新来的同学们融入核心研发平台的大家庭</a:t>
            </a:r>
            <a:r>
              <a:rPr lang="en-US" altLang="zh-CN" baseline="0" dirty="0" smtClean="0"/>
              <a:t>, </a:t>
            </a:r>
            <a:r>
              <a:rPr lang="zh-CN" altLang="en-US" baseline="0" dirty="0" smtClean="0"/>
              <a:t>贯彻公司顶天立地的理念</a:t>
            </a:r>
            <a:r>
              <a:rPr lang="en-US" altLang="zh-CN" baseline="0" dirty="0" smtClean="0"/>
              <a:t>, </a:t>
            </a:r>
            <a:r>
              <a:rPr lang="zh-CN" altLang="en-US" baseline="0" dirty="0" smtClean="0"/>
              <a:t>技术顶天</a:t>
            </a:r>
            <a:r>
              <a:rPr lang="en-US" altLang="zh-CN" baseline="0" dirty="0" smtClean="0"/>
              <a:t>, </a:t>
            </a:r>
            <a:r>
              <a:rPr lang="zh-CN" altLang="en-US" baseline="0" dirty="0" smtClean="0"/>
              <a:t>应用落地</a:t>
            </a: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作为开发人员</a:t>
            </a:r>
            <a:r>
              <a:rPr lang="en-US" altLang="zh-CN" baseline="0" dirty="0" smtClean="0"/>
              <a:t>, </a:t>
            </a:r>
            <a:r>
              <a:rPr lang="zh-CN" altLang="en-US" baseline="0" dirty="0" smtClean="0"/>
              <a:t>需要起到承上启下的作用</a:t>
            </a:r>
            <a:r>
              <a:rPr lang="en-US" altLang="zh-CN" baseline="0" dirty="0" smtClean="0"/>
              <a:t>, </a:t>
            </a:r>
            <a:r>
              <a:rPr lang="zh-CN" altLang="en-US" baseline="0" dirty="0" smtClean="0"/>
              <a:t>下接研究</a:t>
            </a:r>
            <a:r>
              <a:rPr lang="en-US" altLang="zh-CN" baseline="0" dirty="0" smtClean="0"/>
              <a:t>, </a:t>
            </a:r>
            <a:r>
              <a:rPr lang="zh-CN" altLang="en-US" baseline="0" dirty="0" smtClean="0"/>
              <a:t>上接应用</a:t>
            </a:r>
            <a:r>
              <a:rPr lang="en-US" altLang="zh-CN" baseline="0" dirty="0" smtClean="0"/>
              <a:t>.</a:t>
            </a:r>
            <a:r>
              <a:rPr lang="zh-CN" altLang="en-US" baseline="0" dirty="0" smtClean="0"/>
              <a:t>中接售前并提供咨询与支持</a:t>
            </a:r>
            <a:r>
              <a:rPr lang="en-US" altLang="zh-CN" baseline="0" dirty="0" smtClean="0"/>
              <a:t>. </a:t>
            </a:r>
            <a:r>
              <a:rPr lang="zh-CN" altLang="en-US" baseline="0" dirty="0" smtClean="0"/>
              <a:t>大家可以认为</a:t>
            </a:r>
            <a:r>
              <a:rPr lang="en-US" altLang="zh-CN" baseline="0" dirty="0" smtClean="0"/>
              <a:t>, </a:t>
            </a:r>
            <a:r>
              <a:rPr lang="zh-CN" altLang="en-US" baseline="0" dirty="0" smtClean="0"/>
              <a:t>我们就是足球队中的中场</a:t>
            </a:r>
            <a:r>
              <a:rPr lang="en-US" altLang="zh-CN" baseline="0" dirty="0" smtClean="0"/>
              <a:t>.</a:t>
            </a:r>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7</a:t>
            </a:fld>
            <a:endParaRPr lang="zh-CN" altLang="en-US"/>
          </a:p>
        </p:txBody>
      </p:sp>
    </p:spTree>
    <p:extLst>
      <p:ext uri="{BB962C8B-B14F-4D97-AF65-F5344CB8AC3E}">
        <p14:creationId xmlns:p14="http://schemas.microsoft.com/office/powerpoint/2010/main" val="4557249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我们看一下通用公司对</a:t>
            </a:r>
            <a:r>
              <a:rPr lang="en-US" altLang="zh-CN" dirty="0" smtClean="0"/>
              <a:t>bug</a:t>
            </a:r>
            <a:r>
              <a:rPr lang="zh-CN" altLang="en-US" dirty="0" smtClean="0"/>
              <a:t>是怎么处理的</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35</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大家在处理</a:t>
            </a:r>
            <a:r>
              <a:rPr lang="en-US" altLang="zh-CN" dirty="0" smtClean="0"/>
              <a:t>BUG</a:t>
            </a:r>
            <a:r>
              <a:rPr lang="zh-CN" altLang="en-US" dirty="0" smtClean="0"/>
              <a:t>的时候</a:t>
            </a:r>
            <a:r>
              <a:rPr lang="en-US" altLang="zh-CN" dirty="0" smtClean="0"/>
              <a:t>,</a:t>
            </a:r>
            <a:r>
              <a:rPr lang="en-US" altLang="zh-CN" baseline="0" dirty="0" smtClean="0"/>
              <a:t> </a:t>
            </a:r>
            <a:r>
              <a:rPr lang="zh-CN" altLang="en-US" baseline="0" dirty="0" smtClean="0"/>
              <a:t>要抓到问题的根本</a:t>
            </a:r>
            <a:r>
              <a:rPr lang="en-US" altLang="zh-CN" baseline="0" dirty="0" smtClean="0"/>
              <a:t>bug ,</a:t>
            </a:r>
            <a:r>
              <a:rPr lang="zh-CN" altLang="en-US" baseline="0" dirty="0" smtClean="0"/>
              <a:t>不要猜测</a:t>
            </a:r>
            <a:r>
              <a:rPr lang="en-US" altLang="zh-CN" baseline="0" dirty="0" smtClean="0"/>
              <a:t>, </a:t>
            </a:r>
            <a:r>
              <a:rPr lang="zh-CN" altLang="en-US" baseline="0" dirty="0" smtClean="0"/>
              <a:t>不要把</a:t>
            </a:r>
            <a:r>
              <a:rPr lang="en-US" altLang="zh-CN" baseline="0" dirty="0" smtClean="0"/>
              <a:t>bug</a:t>
            </a:r>
            <a:r>
              <a:rPr lang="zh-CN" altLang="en-US" baseline="0" dirty="0" smtClean="0"/>
              <a:t>越埋越深</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36</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37</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语音识别</a:t>
            </a:r>
            <a:r>
              <a:rPr lang="en-US" altLang="zh-CN" baseline="0" dirty="0" smtClean="0"/>
              <a:t>-</a:t>
            </a:r>
            <a:r>
              <a:rPr lang="zh-CN" altLang="en-US" baseline="0" dirty="0" smtClean="0"/>
              <a:t>语音转文字</a:t>
            </a:r>
            <a:r>
              <a:rPr lang="en-US" altLang="zh-CN" baseline="0" dirty="0" smtClean="0"/>
              <a:t>, </a:t>
            </a:r>
            <a:r>
              <a:rPr lang="zh-CN" altLang="en-US" baseline="0" dirty="0" smtClean="0"/>
              <a:t>讯飞输入法</a:t>
            </a: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语音合成</a:t>
            </a:r>
            <a:r>
              <a:rPr lang="en-US" altLang="zh-CN" baseline="0" dirty="0" smtClean="0"/>
              <a:t>-</a:t>
            </a:r>
            <a:r>
              <a:rPr lang="zh-CN" altLang="en-US" baseline="0" dirty="0" smtClean="0"/>
              <a:t>高德地图</a:t>
            </a: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aseline="0" dirty="0" smtClean="0"/>
              <a:t>OCR-</a:t>
            </a:r>
            <a:r>
              <a:rPr lang="zh-CN" altLang="en-US" baseline="0" dirty="0" smtClean="0"/>
              <a:t>身份证识别</a:t>
            </a:r>
            <a:r>
              <a:rPr lang="en-US" altLang="zh-CN" baseline="0" dirty="0" smtClean="0"/>
              <a:t>, </a:t>
            </a:r>
            <a:r>
              <a:rPr lang="zh-CN" altLang="en-US" baseline="0" dirty="0" smtClean="0"/>
              <a:t>智学答题</a:t>
            </a: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医师执照</a:t>
            </a: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8</a:t>
            </a:fld>
            <a:endParaRPr lang="zh-CN" altLang="en-US"/>
          </a:p>
        </p:txBody>
      </p:sp>
    </p:spTree>
    <p:extLst>
      <p:ext uri="{BB962C8B-B14F-4D97-AF65-F5344CB8AC3E}">
        <p14:creationId xmlns:p14="http://schemas.microsoft.com/office/powerpoint/2010/main" val="455724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平台复杂</a:t>
            </a:r>
            <a:r>
              <a:rPr lang="en-US" altLang="zh-CN" baseline="0" dirty="0" smtClean="0"/>
              <a:t>,  </a:t>
            </a:r>
            <a:r>
              <a:rPr lang="zh-CN" altLang="en-US" baseline="0" dirty="0" smtClean="0"/>
              <a:t>既能运行在百</a:t>
            </a:r>
            <a:r>
              <a:rPr lang="en-US" altLang="zh-CN" baseline="0" dirty="0" smtClean="0"/>
              <a:t>G</a:t>
            </a:r>
            <a:r>
              <a:rPr lang="zh-CN" altLang="en-US" baseline="0" dirty="0" smtClean="0"/>
              <a:t>内存的服务器上</a:t>
            </a:r>
            <a:r>
              <a:rPr lang="en-US" altLang="zh-CN" baseline="0" dirty="0" smtClean="0"/>
              <a:t>, </a:t>
            </a:r>
            <a:r>
              <a:rPr lang="zh-CN" altLang="en-US" baseline="0" dirty="0" smtClean="0"/>
              <a:t>也能将其压缩到百</a:t>
            </a:r>
            <a:r>
              <a:rPr lang="en-US" altLang="zh-CN" baseline="0" dirty="0" smtClean="0"/>
              <a:t>K</a:t>
            </a:r>
            <a:r>
              <a:rPr lang="zh-CN" altLang="en-US" baseline="0" dirty="0" smtClean="0"/>
              <a:t>级别运行在嵌入式设备上</a:t>
            </a:r>
            <a:endParaRPr lang="en-US" altLang="zh-CN" baseline="0" dirty="0" smtClean="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9</a:t>
            </a:fld>
            <a:endParaRPr lang="zh-CN" altLang="en-US"/>
          </a:p>
        </p:txBody>
      </p:sp>
    </p:spTree>
    <p:extLst>
      <p:ext uri="{BB962C8B-B14F-4D97-AF65-F5344CB8AC3E}">
        <p14:creationId xmlns:p14="http://schemas.microsoft.com/office/powerpoint/2010/main" val="4557249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感谢测试团队的辛苦工作</a:t>
            </a:r>
            <a:r>
              <a:rPr lang="en-US" altLang="zh-CN" baseline="0" dirty="0" smtClean="0"/>
              <a:t>, </a:t>
            </a:r>
            <a:r>
              <a:rPr lang="zh-CN" altLang="en-US" baseline="0" dirty="0" smtClean="0"/>
              <a:t>你的每一次代码提交均会有正确性验证</a:t>
            </a:r>
            <a:r>
              <a:rPr lang="en-US" altLang="zh-CN" baseline="0" dirty="0" smtClean="0"/>
              <a:t>, </a:t>
            </a:r>
            <a:r>
              <a:rPr lang="zh-CN" altLang="en-US" baseline="0" dirty="0" smtClean="0"/>
              <a:t>并同时输出性能</a:t>
            </a:r>
            <a:r>
              <a:rPr lang="en-US" altLang="zh-CN" baseline="0" dirty="0" smtClean="0"/>
              <a:t>, </a:t>
            </a:r>
            <a:r>
              <a:rPr lang="zh-CN" altLang="en-US" baseline="0" dirty="0" smtClean="0"/>
              <a:t>效果</a:t>
            </a:r>
            <a:r>
              <a:rPr lang="en-US" altLang="zh-CN" baseline="0" dirty="0" smtClean="0"/>
              <a:t>, </a:t>
            </a:r>
            <a:r>
              <a:rPr lang="zh-CN" altLang="en-US" baseline="0" dirty="0" smtClean="0"/>
              <a:t>功能一致性</a:t>
            </a:r>
            <a:r>
              <a:rPr lang="en-US" altLang="zh-CN" baseline="0" dirty="0" smtClean="0"/>
              <a:t>bug</a:t>
            </a: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你每天提交的代码</a:t>
            </a:r>
            <a:r>
              <a:rPr lang="en-US" altLang="zh-CN" baseline="0" dirty="0" smtClean="0"/>
              <a:t>, </a:t>
            </a:r>
            <a:r>
              <a:rPr lang="zh-CN" altLang="en-US" baseline="0" dirty="0" smtClean="0"/>
              <a:t>均会收到代码检查报告</a:t>
            </a:r>
            <a:r>
              <a:rPr lang="en-US" altLang="zh-CN" baseline="0" dirty="0" smtClean="0"/>
              <a:t>, </a:t>
            </a:r>
            <a:r>
              <a:rPr lang="zh-CN" altLang="en-US" baseline="0" dirty="0" smtClean="0"/>
              <a:t>是否符合规范</a:t>
            </a:r>
            <a:r>
              <a:rPr lang="en-US" altLang="zh-CN" baseline="0" dirty="0" smtClean="0"/>
              <a:t>, </a:t>
            </a:r>
            <a:r>
              <a:rPr lang="zh-CN" altLang="en-US" baseline="0" dirty="0" smtClean="0"/>
              <a:t>是否有潜在的问题等</a:t>
            </a: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大家觉得这种状态怎么样呢</a:t>
            </a:r>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10</a:t>
            </a:fld>
            <a:endParaRPr lang="zh-CN" altLang="en-US"/>
          </a:p>
        </p:txBody>
      </p:sp>
    </p:spTree>
    <p:extLst>
      <p:ext uri="{BB962C8B-B14F-4D97-AF65-F5344CB8AC3E}">
        <p14:creationId xmlns:p14="http://schemas.microsoft.com/office/powerpoint/2010/main" val="4557249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baseline="0" dirty="0" smtClean="0"/>
              <a:t>真实的情况是这样么</a:t>
            </a:r>
            <a:r>
              <a:rPr lang="en-US" altLang="zh-CN" baseline="0" dirty="0" smtClean="0"/>
              <a:t>, </a:t>
            </a:r>
            <a:r>
              <a:rPr lang="zh-CN" altLang="en-US" baseline="0" dirty="0" smtClean="0"/>
              <a:t>等大家工作一段时间相信就能体会了</a:t>
            </a:r>
            <a:r>
              <a:rPr lang="en-US" altLang="zh-CN" baseline="0" dirty="0" smtClean="0"/>
              <a:t>, </a:t>
            </a:r>
            <a:r>
              <a:rPr lang="zh-CN" altLang="en-US" baseline="0" dirty="0" smtClean="0"/>
              <a:t>不过不要紧</a:t>
            </a:r>
            <a:r>
              <a:rPr lang="en-US" altLang="zh-CN" baseline="0" dirty="0" smtClean="0"/>
              <a:t>,</a:t>
            </a:r>
            <a:r>
              <a:rPr lang="zh-CN" altLang="en-US" baseline="0" dirty="0" smtClean="0"/>
              <a:t>有句话叫完美的讯飞由我们来创造</a:t>
            </a:r>
            <a:r>
              <a:rPr lang="en-US" altLang="zh-CN" baseline="0" dirty="0" smtClean="0"/>
              <a:t>, </a:t>
            </a:r>
            <a:r>
              <a:rPr lang="zh-CN" altLang="en-US" baseline="0" dirty="0" smtClean="0"/>
              <a:t>对美好生活的期盼正是人类进步的源动力</a:t>
            </a:r>
            <a:endParaRPr lang="en-US" altLang="zh-CN" baseline="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11</a:t>
            </a:fld>
            <a:endParaRPr lang="zh-CN" altLang="en-US"/>
          </a:p>
        </p:txBody>
      </p:sp>
    </p:spTree>
    <p:extLst>
      <p:ext uri="{BB962C8B-B14F-4D97-AF65-F5344CB8AC3E}">
        <p14:creationId xmlns:p14="http://schemas.microsoft.com/office/powerpoint/2010/main" val="4557249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smtClean="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13</a:t>
            </a:fld>
            <a:endParaRPr lang="zh-CN" altLang="en-US"/>
          </a:p>
        </p:txBody>
      </p:sp>
    </p:spTree>
    <p:extLst>
      <p:ext uri="{BB962C8B-B14F-4D97-AF65-F5344CB8AC3E}">
        <p14:creationId xmlns:p14="http://schemas.microsoft.com/office/powerpoint/2010/main" val="455724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a:p>
            <a:r>
              <a:rPr lang="en-US" altLang="zh-CN" dirty="0" smtClean="0"/>
              <a:t>Larry wall</a:t>
            </a:r>
          </a:p>
          <a:p>
            <a:r>
              <a:rPr lang="en-US" altLang="zh-CN" dirty="0" smtClean="0"/>
              <a:t>1 </a:t>
            </a:r>
            <a:r>
              <a:rPr lang="zh-CN" altLang="en-US" dirty="0" smtClean="0"/>
              <a:t>怎么做  懒和勤</a:t>
            </a:r>
            <a:r>
              <a:rPr lang="en-US" altLang="zh-CN" dirty="0" smtClean="0"/>
              <a:t>, </a:t>
            </a:r>
            <a:r>
              <a:rPr lang="zh-CN" altLang="en-US" dirty="0" smtClean="0"/>
              <a:t>引出后面的内容</a:t>
            </a:r>
            <a:endParaRPr lang="en-US" altLang="zh-CN" dirty="0" smtClean="0"/>
          </a:p>
          <a:p>
            <a:r>
              <a:rPr lang="en-US" altLang="zh-CN" dirty="0" smtClean="0"/>
              <a:t>2</a:t>
            </a:r>
            <a:r>
              <a:rPr lang="en-US" altLang="zh-CN" baseline="0" dirty="0" smtClean="0"/>
              <a:t> </a:t>
            </a:r>
            <a:r>
              <a:rPr lang="zh-CN" altLang="en-US" baseline="0" dirty="0" smtClean="0"/>
              <a:t>每个展开描述 </a:t>
            </a:r>
            <a:r>
              <a:rPr lang="en-US" altLang="zh-CN" baseline="0" dirty="0" smtClean="0"/>
              <a:t>,</a:t>
            </a:r>
            <a:r>
              <a:rPr lang="zh-CN" altLang="en-US" baseline="0" dirty="0" smtClean="0"/>
              <a:t>举例</a:t>
            </a:r>
            <a:r>
              <a:rPr lang="en-US" altLang="zh-CN" baseline="0" dirty="0" smtClean="0"/>
              <a:t>, </a:t>
            </a:r>
            <a:r>
              <a:rPr lang="zh-CN" altLang="en-US" baseline="0" dirty="0" smtClean="0"/>
              <a:t>直接写在页面上</a:t>
            </a:r>
            <a:r>
              <a:rPr lang="en-US" altLang="zh-CN" baseline="0" dirty="0" smtClean="0"/>
              <a:t>, 40</a:t>
            </a:r>
            <a:r>
              <a:rPr lang="zh-CN" altLang="en-US" baseline="0" dirty="0" smtClean="0"/>
              <a:t>页内</a:t>
            </a:r>
            <a:endParaRPr lang="zh-CN" altLang="en-US" dirty="0"/>
          </a:p>
        </p:txBody>
      </p:sp>
      <p:sp>
        <p:nvSpPr>
          <p:cNvPr id="4" name="灯片编号占位符 3"/>
          <p:cNvSpPr>
            <a:spLocks noGrp="1"/>
          </p:cNvSpPr>
          <p:nvPr>
            <p:ph type="sldNum" sz="quarter" idx="10"/>
          </p:nvPr>
        </p:nvSpPr>
        <p:spPr/>
        <p:txBody>
          <a:bodyPr/>
          <a:lstStyle/>
          <a:p>
            <a:fld id="{F16C0443-14A7-413D-B98E-4FD4659A1FAA}" type="slidenum">
              <a:rPr lang="zh-CN" altLang="en-US" smtClean="0"/>
              <a:pPr/>
              <a:t>14</a:t>
            </a:fld>
            <a:endParaRPr lang="zh-CN" altLang="en-US"/>
          </a:p>
        </p:txBody>
      </p:sp>
    </p:spTree>
    <p:extLst>
      <p:ext uri="{BB962C8B-B14F-4D97-AF65-F5344CB8AC3E}">
        <p14:creationId xmlns:p14="http://schemas.microsoft.com/office/powerpoint/2010/main" val="13498184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4744AC7-7058-4A81-85A0-8A1AA3A75B94}" type="datetimeFigureOut">
              <a:rPr lang="zh-CN" altLang="en-US" smtClean="0"/>
              <a:pPr/>
              <a:t>2019/3/12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2A4BD4-8E68-45D9-840A-35766F4EAD53}" type="slidenum">
              <a:rPr lang="zh-CN" altLang="en-US" smtClean="0"/>
              <a:pPr/>
              <a:t>‹#›</a:t>
            </a:fld>
            <a:endParaRPr lang="zh-CN" altLang="en-US"/>
          </a:p>
        </p:txBody>
      </p:sp>
      <p:pic>
        <p:nvPicPr>
          <p:cNvPr id="3075" name="Picture 3" descr="C:\Users\kevinMONSTER\Desktop\嘻嘻嘻.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0972800"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8686800" cy="928670"/>
          </a:xfrm>
        </p:spPr>
        <p:txBody>
          <a:bodyPr>
            <a:normAutofit/>
          </a:bodyPr>
          <a:lstStyle>
            <a:lvl1pPr algn="l">
              <a:defRPr sz="4000" b="1">
                <a:latin typeface="微软雅黑" pitchFamily="34" charset="-122"/>
                <a:ea typeface="微软雅黑" pitchFamily="34"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457200" y="1500174"/>
            <a:ext cx="8229600" cy="4625989"/>
          </a:xfrm>
        </p:spPr>
        <p:txBody>
          <a:bodyPr/>
          <a:lstStyle>
            <a:lvl1pPr>
              <a:defRPr b="1">
                <a:latin typeface="微软雅黑" pitchFamily="34" charset="-122"/>
                <a:ea typeface="微软雅黑" pitchFamily="34" charset="-122"/>
              </a:defRPr>
            </a:lvl1pPr>
            <a:lvl2pPr>
              <a:defRPr>
                <a:latin typeface="微软雅黑" pitchFamily="34" charset="-122"/>
                <a:ea typeface="微软雅黑" pitchFamily="34" charset="-122"/>
              </a:defRPr>
            </a:lvl2pPr>
            <a:lvl3pPr>
              <a:defRPr>
                <a:latin typeface="微软雅黑" pitchFamily="34" charset="-122"/>
                <a:ea typeface="微软雅黑" pitchFamily="34" charset="-122"/>
              </a:defRPr>
            </a:lvl3pPr>
            <a:lvl4pPr>
              <a:defRPr>
                <a:latin typeface="微软雅黑" pitchFamily="34" charset="-122"/>
                <a:ea typeface="微软雅黑" pitchFamily="34" charset="-122"/>
              </a:defRPr>
            </a:lvl4pPr>
            <a:lvl5pPr>
              <a:defRPr>
                <a:latin typeface="微软雅黑" pitchFamily="34" charset="-122"/>
                <a:ea typeface="微软雅黑" pitchFamily="34" charset="-122"/>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D4744AC7-7058-4A81-85A0-8A1AA3A75B94}" type="datetimeFigureOut">
              <a:rPr lang="zh-CN" altLang="en-US" smtClean="0"/>
              <a:pPr/>
              <a:t>2019/3/12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2A4BD4-8E68-45D9-840A-35766F4EAD53}" type="slidenum">
              <a:rPr lang="zh-CN" altLang="en-US" smtClean="0"/>
              <a:pPr/>
              <a:t>‹#›</a:t>
            </a:fld>
            <a:endParaRPr lang="zh-CN" altLang="en-US"/>
          </a:p>
        </p:txBody>
      </p:sp>
      <p:pic>
        <p:nvPicPr>
          <p:cNvPr id="1027" name="Picture 3" descr="C:\Users\op.assistant2\Desktop\图片1_副本.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836712"/>
            <a:ext cx="9144000" cy="553382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ontent - 1 Line Heading and Bullets">
    <p:spTree>
      <p:nvGrpSpPr>
        <p:cNvPr id="1" name=""/>
        <p:cNvGrpSpPr/>
        <p:nvPr/>
      </p:nvGrpSpPr>
      <p:grpSpPr>
        <a:xfrm>
          <a:off x="0" y="0"/>
          <a:ext cx="0" cy="0"/>
          <a:chOff x="0" y="0"/>
          <a:chExt cx="0" cy="0"/>
        </a:xfrm>
      </p:grpSpPr>
      <p:sp>
        <p:nvSpPr>
          <p:cNvPr id="5" name="Rectangle 6"/>
          <p:cNvSpPr>
            <a:spLocks noGrp="1" noChangeArrowheads="1"/>
          </p:cNvSpPr>
          <p:nvPr>
            <p:ph type="sldNum" sz="quarter" idx="11"/>
          </p:nvPr>
        </p:nvSpPr>
        <p:spPr bwMode="auto">
          <a:xfrm>
            <a:off x="8429625" y="6550025"/>
            <a:ext cx="266700" cy="169863"/>
          </a:xfrm>
          <a:prstGeom prst="rect">
            <a:avLst/>
          </a:prstGeom>
          <a:ln>
            <a:miter lim="800000"/>
            <a:headEnd/>
            <a:tailEnd/>
          </a:ln>
        </p:spPr>
        <p:txBody>
          <a:bodyPr vert="horz" wrap="none" lIns="0" tIns="0" rIns="0" bIns="45720" numCol="1" anchor="b" anchorCtr="0" compatLnSpc="1">
            <a:prstTxWarp prst="textNoShape">
              <a:avLst/>
            </a:prstTxWarp>
          </a:bodyPr>
          <a:lstStyle>
            <a:lvl1pPr algn="r" eaLnBrk="1" hangingPunct="1">
              <a:defRPr sz="800">
                <a:solidFill>
                  <a:schemeClr val="bg2"/>
                </a:solidFill>
              </a:defRPr>
            </a:lvl1pPr>
          </a:lstStyle>
          <a:p>
            <a:pPr fontAlgn="base">
              <a:spcBef>
                <a:spcPct val="0"/>
              </a:spcBef>
              <a:spcAft>
                <a:spcPct val="0"/>
              </a:spcAft>
              <a:defRPr/>
            </a:pPr>
            <a:fld id="{E39093BC-7231-41FC-B358-230885363A41}" type="slidenum">
              <a:rPr lang="en-US" altLang="zh-CN">
                <a:solidFill>
                  <a:srgbClr val="CCCCCC"/>
                </a:solidFill>
                <a:latin typeface="Arial" pitchFamily="34" charset="0"/>
                <a:ea typeface="宋体" pitchFamily="2" charset="-122"/>
              </a:rPr>
              <a:pPr fontAlgn="base">
                <a:spcBef>
                  <a:spcPct val="0"/>
                </a:spcBef>
                <a:spcAft>
                  <a:spcPct val="0"/>
                </a:spcAft>
                <a:defRPr/>
              </a:pPr>
              <a:t>‹#›</a:t>
            </a:fld>
            <a:endParaRPr lang="en-US" altLang="zh-CN">
              <a:solidFill>
                <a:srgbClr val="CCCCCC"/>
              </a:solidFill>
              <a:latin typeface="Arial" pitchFamily="34" charset="0"/>
              <a:ea typeface="宋体" pitchFamily="2" charset="-122"/>
            </a:endParaRPr>
          </a:p>
        </p:txBody>
      </p:sp>
      <p:pic>
        <p:nvPicPr>
          <p:cNvPr id="4" name="Picture 3" descr="C:\Users\op.assistant2\Desktop\图片1_副本.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836712"/>
            <a:ext cx="9144000" cy="55338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191828"/>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Rectangle 29"/>
          <p:cNvSpPr/>
          <p:nvPr userDrawn="1"/>
        </p:nvSpPr>
        <p:spPr>
          <a:xfrm>
            <a:off x="7796213" y="5484813"/>
            <a:ext cx="881062" cy="8969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defRPr/>
            </a:pPr>
            <a:endParaRPr lang="en-GB">
              <a:solidFill>
                <a:srgbClr val="FFFFFF"/>
              </a:solidFill>
              <a:latin typeface="Arial" pitchFamily="34" charset="0"/>
              <a:ea typeface="宋体" pitchFamily="2" charset="-122"/>
            </a:endParaRPr>
          </a:p>
        </p:txBody>
      </p:sp>
      <p:sp>
        <p:nvSpPr>
          <p:cNvPr id="11" name="Rectangle 6"/>
          <p:cNvSpPr>
            <a:spLocks noGrp="1" noChangeArrowheads="1"/>
          </p:cNvSpPr>
          <p:nvPr>
            <p:ph type="sldNum" sz="quarter" idx="12"/>
          </p:nvPr>
        </p:nvSpPr>
        <p:spPr bwMode="auto">
          <a:xfrm>
            <a:off x="8429625" y="6550025"/>
            <a:ext cx="266700" cy="169863"/>
          </a:xfrm>
          <a:prstGeom prst="rect">
            <a:avLst/>
          </a:prstGeom>
          <a:ln>
            <a:miter lim="800000"/>
            <a:headEnd/>
            <a:tailEnd/>
          </a:ln>
        </p:spPr>
        <p:txBody>
          <a:bodyPr vert="horz" wrap="none" lIns="0" tIns="0" rIns="0" bIns="45720" numCol="1" anchor="b" anchorCtr="0" compatLnSpc="1">
            <a:prstTxWarp prst="textNoShape">
              <a:avLst/>
            </a:prstTxWarp>
          </a:bodyPr>
          <a:lstStyle>
            <a:lvl1pPr algn="r" eaLnBrk="1" hangingPunct="1">
              <a:defRPr sz="800">
                <a:solidFill>
                  <a:schemeClr val="bg2"/>
                </a:solidFill>
              </a:defRPr>
            </a:lvl1pPr>
          </a:lstStyle>
          <a:p>
            <a:pPr fontAlgn="base">
              <a:spcBef>
                <a:spcPct val="0"/>
              </a:spcBef>
              <a:spcAft>
                <a:spcPct val="0"/>
              </a:spcAft>
              <a:defRPr/>
            </a:pPr>
            <a:fld id="{79AAC807-FBA2-461E-91CF-0A2F1F6A2C1F}" type="slidenum">
              <a:rPr lang="en-US" altLang="zh-CN">
                <a:solidFill>
                  <a:srgbClr val="CCCCCC"/>
                </a:solidFill>
                <a:latin typeface="Arial" pitchFamily="34" charset="0"/>
                <a:ea typeface="宋体" pitchFamily="2" charset="-122"/>
              </a:rPr>
              <a:pPr fontAlgn="base">
                <a:spcBef>
                  <a:spcPct val="0"/>
                </a:spcBef>
                <a:spcAft>
                  <a:spcPct val="0"/>
                </a:spcAft>
                <a:defRPr/>
              </a:pPr>
              <a:t>‹#›</a:t>
            </a:fld>
            <a:endParaRPr lang="en-US" altLang="zh-CN">
              <a:solidFill>
                <a:srgbClr val="CCCCCC"/>
              </a:solidFill>
              <a:latin typeface="Arial" pitchFamily="34" charset="0"/>
              <a:ea typeface="宋体" pitchFamily="2" charset="-122"/>
            </a:endParaRPr>
          </a:p>
        </p:txBody>
      </p:sp>
      <p:pic>
        <p:nvPicPr>
          <p:cNvPr id="12" name="Picture 3" descr="C:\Users\op.assistant2\Desktop\图片1_副本.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836712"/>
            <a:ext cx="9144000" cy="55338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2882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nd Slide (Mandatory)">
    <p:spTree>
      <p:nvGrpSpPr>
        <p:cNvPr id="1" name=""/>
        <p:cNvGrpSpPr/>
        <p:nvPr/>
      </p:nvGrpSpPr>
      <p:grpSpPr>
        <a:xfrm>
          <a:off x="0" y="0"/>
          <a:ext cx="0" cy="0"/>
          <a:chOff x="0" y="0"/>
          <a:chExt cx="0" cy="0"/>
        </a:xfrm>
      </p:grpSpPr>
      <p:pic>
        <p:nvPicPr>
          <p:cNvPr id="3" name="Picture 3" descr="C:\Users\op.assistant2\Desktop\图片1_副本.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836712"/>
            <a:ext cx="9144000" cy="55338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58010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3" descr="D:\我的文档\桌面\0032.jpg"/>
          <p:cNvPicPr>
            <a:picLocks noChangeAspect="1" noChangeArrowheads="1"/>
          </p:cNvPicPr>
          <p:nvPr userDrawn="1"/>
        </p:nvPicPr>
        <p:blipFill>
          <a:blip r:embed="rId7" cstate="print"/>
          <a:srcRect/>
          <a:stretch>
            <a:fillRect/>
          </a:stretch>
        </p:blipFill>
        <p:spPr bwMode="auto">
          <a:xfrm>
            <a:off x="0" y="0"/>
            <a:ext cx="9144000" cy="6858000"/>
          </a:xfrm>
          <a:prstGeom prst="rect">
            <a:avLst/>
          </a:prstGeom>
          <a:noFill/>
          <a:ln w="9525">
            <a:noFill/>
            <a:miter lim="800000"/>
            <a:headEnd/>
            <a:tailEnd/>
          </a:ln>
        </p:spPr>
      </p:pic>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744AC7-7058-4A81-85A0-8A1AA3A75B94}" type="datetimeFigureOut">
              <a:rPr lang="zh-CN" altLang="en-US" smtClean="0"/>
              <a:pPr/>
              <a:t>2019/3/12</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2A4BD4-8E68-45D9-840A-35766F4EAD53}"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 id="2147483652" r:id="rId4"/>
    <p:sldLayoutId id="2147483654" r:id="rId5"/>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baike.baidu.com/item/%E6%88%90%E5%91%98/3793854"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baike.baidu.com/item/%E5%85%B1%E5%90%8C/33162"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wiki.mbalib.com/wiki/%E5%A4%A7%E9%87%8E%E8%80%90%E4%B8%80"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wiki.mbalib.com/wiki/%E4%BF%9D%E9%99%A9"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工程团队的定位</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日常工作的一天</a:t>
            </a:r>
            <a:endParaRPr lang="en-US" altLang="zh-CN" sz="2800" b="0" dirty="0" smtClean="0">
              <a:cs typeface="Arial Unicode MS" pitchFamily="34" charset="-122"/>
            </a:endParaRPr>
          </a:p>
          <a:p>
            <a:pPr lvl="1"/>
            <a:r>
              <a:rPr lang="zh-CN" altLang="en-US" sz="2400" dirty="0">
                <a:cs typeface="Arial Unicode MS" pitchFamily="34" charset="-122"/>
              </a:rPr>
              <a:t>晨</a:t>
            </a:r>
            <a:r>
              <a:rPr lang="zh-CN" altLang="en-US" sz="2400" dirty="0" smtClean="0">
                <a:cs typeface="Arial Unicode MS" pitchFamily="34" charset="-122"/>
              </a:rPr>
              <a:t>会</a:t>
            </a:r>
            <a:r>
              <a:rPr lang="en-US" altLang="zh-CN" sz="2400" dirty="0" smtClean="0">
                <a:cs typeface="Arial Unicode MS" pitchFamily="34" charset="-122"/>
              </a:rPr>
              <a:t>(10</a:t>
            </a:r>
            <a:r>
              <a:rPr lang="zh-CN" altLang="en-US" sz="2400" dirty="0" smtClean="0">
                <a:cs typeface="Arial Unicode MS" pitchFamily="34" charset="-122"/>
              </a:rPr>
              <a:t>分钟</a:t>
            </a:r>
            <a:r>
              <a:rPr lang="en-US" altLang="zh-CN" sz="2400" dirty="0" smtClean="0">
                <a:cs typeface="Arial Unicode MS" pitchFamily="34" charset="-122"/>
              </a:rPr>
              <a:t>)</a:t>
            </a:r>
          </a:p>
          <a:p>
            <a:pPr lvl="1"/>
            <a:r>
              <a:rPr lang="zh-CN" altLang="en-US" sz="2400" b="0" dirty="0" smtClean="0">
                <a:cs typeface="Arial Unicode MS" pitchFamily="34" charset="-122"/>
              </a:rPr>
              <a:t>昨日提交代码的检查与修复</a:t>
            </a:r>
            <a:r>
              <a:rPr lang="en-US" altLang="zh-CN" sz="2400" b="0" dirty="0" smtClean="0">
                <a:cs typeface="Arial Unicode MS" pitchFamily="34" charset="-122"/>
              </a:rPr>
              <a:t>(50</a:t>
            </a:r>
            <a:r>
              <a:rPr lang="zh-CN" altLang="en-US" sz="2400" b="0" dirty="0" smtClean="0">
                <a:cs typeface="Arial Unicode MS" pitchFamily="34" charset="-122"/>
              </a:rPr>
              <a:t>分钟</a:t>
            </a:r>
            <a:r>
              <a:rPr lang="en-US" altLang="zh-CN" sz="2400" b="0" dirty="0" smtClean="0">
                <a:cs typeface="Arial Unicode MS" pitchFamily="34" charset="-122"/>
              </a:rPr>
              <a:t>)</a:t>
            </a:r>
          </a:p>
          <a:p>
            <a:pPr lvl="1"/>
            <a:r>
              <a:rPr lang="zh-CN" altLang="en-US" sz="2400" dirty="0">
                <a:cs typeface="Arial Unicode MS" pitchFamily="34" charset="-122"/>
              </a:rPr>
              <a:t>代码</a:t>
            </a:r>
            <a:r>
              <a:rPr lang="zh-CN" altLang="en-US" sz="2400" dirty="0" smtClean="0">
                <a:cs typeface="Arial Unicode MS" pitchFamily="34" charset="-122"/>
              </a:rPr>
              <a:t>开发</a:t>
            </a:r>
            <a:r>
              <a:rPr lang="en-US" altLang="zh-CN" sz="2400" dirty="0" smtClean="0">
                <a:cs typeface="Arial Unicode MS" pitchFamily="34" charset="-122"/>
              </a:rPr>
              <a:t>(4</a:t>
            </a:r>
            <a:r>
              <a:rPr lang="zh-CN" altLang="en-US" sz="2400" dirty="0" smtClean="0">
                <a:cs typeface="Arial Unicode MS" pitchFamily="34" charset="-122"/>
              </a:rPr>
              <a:t>小时</a:t>
            </a:r>
            <a:r>
              <a:rPr lang="en-US" altLang="zh-CN" sz="2400" dirty="0" smtClean="0">
                <a:cs typeface="Arial Unicode MS" pitchFamily="34" charset="-122"/>
              </a:rPr>
              <a:t>)</a:t>
            </a:r>
          </a:p>
          <a:p>
            <a:pPr lvl="1"/>
            <a:r>
              <a:rPr lang="zh-CN" altLang="en-US" sz="2400" b="0" dirty="0" smtClean="0">
                <a:cs typeface="Arial Unicode MS" pitchFamily="34" charset="-122"/>
              </a:rPr>
              <a:t>工作交流</a:t>
            </a:r>
            <a:r>
              <a:rPr lang="en-US" altLang="zh-CN" sz="2400" b="0" dirty="0" smtClean="0">
                <a:cs typeface="Arial Unicode MS" pitchFamily="34" charset="-122"/>
              </a:rPr>
              <a:t>(2</a:t>
            </a:r>
            <a:r>
              <a:rPr lang="zh-CN" altLang="en-US" sz="2400" b="0" dirty="0" smtClean="0">
                <a:cs typeface="Arial Unicode MS" pitchFamily="34" charset="-122"/>
              </a:rPr>
              <a:t>小时</a:t>
            </a:r>
            <a:r>
              <a:rPr lang="en-US" altLang="zh-CN" sz="2400" b="0" dirty="0" smtClean="0">
                <a:cs typeface="Arial Unicode MS" pitchFamily="34" charset="-122"/>
              </a:rPr>
              <a:t>)</a:t>
            </a:r>
          </a:p>
          <a:p>
            <a:pPr lvl="1"/>
            <a:r>
              <a:rPr lang="zh-CN" altLang="en-US" sz="2400" dirty="0" smtClean="0">
                <a:cs typeface="Arial Unicode MS" pitchFamily="34" charset="-122"/>
              </a:rPr>
              <a:t>日常学习</a:t>
            </a:r>
            <a:r>
              <a:rPr lang="en-US" altLang="zh-CN" sz="2400" dirty="0" smtClean="0">
                <a:cs typeface="Arial Unicode MS" pitchFamily="34" charset="-122"/>
              </a:rPr>
              <a:t>(1</a:t>
            </a:r>
            <a:r>
              <a:rPr lang="zh-CN" altLang="en-US" sz="2400" dirty="0" smtClean="0">
                <a:cs typeface="Arial Unicode MS" pitchFamily="34" charset="-122"/>
              </a:rPr>
              <a:t>小时</a:t>
            </a:r>
            <a:r>
              <a:rPr lang="en-US" altLang="zh-CN" sz="2400" dirty="0" smtClean="0">
                <a:cs typeface="Arial Unicode MS" pitchFamily="34" charset="-122"/>
              </a:rPr>
              <a:t>)</a:t>
            </a:r>
            <a:endParaRPr lang="en-US" altLang="zh-CN" sz="2400" b="0" dirty="0" smtClean="0">
              <a:cs typeface="Arial Unicode MS" pitchFamily="34" charset="-122"/>
            </a:endParaRPr>
          </a:p>
          <a:p>
            <a:pPr lvl="1"/>
            <a:endParaRPr lang="zh-CN" altLang="en-US" dirty="0"/>
          </a:p>
        </p:txBody>
      </p:sp>
    </p:spTree>
    <p:extLst>
      <p:ext uri="{BB962C8B-B14F-4D97-AF65-F5344CB8AC3E}">
        <p14:creationId xmlns:p14="http://schemas.microsoft.com/office/powerpoint/2010/main" val="3357038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工程团队的定位</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真实的工作情况如前所述么</a:t>
            </a:r>
            <a:r>
              <a:rPr lang="en-US" altLang="zh-CN" sz="2800" b="0" dirty="0" smtClean="0">
                <a:cs typeface="Arial Unicode MS" pitchFamily="34" charset="-122"/>
              </a:rPr>
              <a:t>?</a:t>
            </a:r>
          </a:p>
          <a:p>
            <a:endParaRPr lang="en-US" altLang="zh-CN" sz="2800" b="0" dirty="0">
              <a:cs typeface="Arial Unicode MS" pitchFamily="34" charset="-122"/>
            </a:endParaRPr>
          </a:p>
          <a:p>
            <a:r>
              <a:rPr lang="zh-CN" altLang="en-US" sz="2800" b="0" dirty="0" smtClean="0">
                <a:cs typeface="Arial Unicode MS" pitchFamily="34" charset="-122"/>
              </a:rPr>
              <a:t>讯飞并不完美</a:t>
            </a:r>
            <a:r>
              <a:rPr lang="en-US" altLang="zh-CN" sz="2800" b="0" dirty="0" smtClean="0">
                <a:cs typeface="Arial Unicode MS" pitchFamily="34" charset="-122"/>
              </a:rPr>
              <a:t>,</a:t>
            </a:r>
            <a:r>
              <a:rPr lang="zh-CN" altLang="en-US" sz="2800" b="0" dirty="0" smtClean="0">
                <a:cs typeface="Arial Unicode MS" pitchFamily="34" charset="-122"/>
              </a:rPr>
              <a:t>完美的讯飞靠我们来创造</a:t>
            </a:r>
            <a:endParaRPr lang="en-US" altLang="zh-CN" sz="2800" b="0" dirty="0" smtClean="0">
              <a:cs typeface="Arial Unicode MS" pitchFamily="34" charset="-122"/>
            </a:endParaRPr>
          </a:p>
          <a:p>
            <a:endParaRPr lang="en-US" altLang="zh-CN" sz="2800" b="0" dirty="0">
              <a:cs typeface="Arial Unicode MS" pitchFamily="34" charset="-122"/>
            </a:endParaRPr>
          </a:p>
          <a:p>
            <a:r>
              <a:rPr lang="zh-CN" altLang="en-US" sz="2800" b="0" dirty="0" smtClean="0">
                <a:cs typeface="Arial Unicode MS" pitchFamily="34" charset="-122"/>
              </a:rPr>
              <a:t>对美好生活的期盼正是人类进步的源动力</a:t>
            </a:r>
            <a:endParaRPr lang="en-US" altLang="zh-CN" sz="2800" b="0" dirty="0" smtClean="0">
              <a:cs typeface="Arial Unicode MS" pitchFamily="34" charset="-122"/>
            </a:endParaRPr>
          </a:p>
          <a:p>
            <a:endParaRPr lang="en-US" altLang="zh-CN" sz="2400" dirty="0" smtClean="0">
              <a:cs typeface="Arial Unicode MS" pitchFamily="34" charset="-122"/>
            </a:endParaRPr>
          </a:p>
          <a:p>
            <a:pPr lvl="1"/>
            <a:endParaRPr lang="zh-CN" altLang="en-US" dirty="0"/>
          </a:p>
        </p:txBody>
      </p:sp>
    </p:spTree>
    <p:extLst>
      <p:ext uri="{BB962C8B-B14F-4D97-AF65-F5344CB8AC3E}">
        <p14:creationId xmlns:p14="http://schemas.microsoft.com/office/powerpoint/2010/main" val="3491732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fld id="{56C0F778-466E-4DB6-971A-E995DB10CF55}" type="slidenum">
              <a:rPr lang="en-US" altLang="zh-CN" smtClean="0">
                <a:solidFill>
                  <a:srgbClr val="CCCCCC"/>
                </a:solidFill>
              </a:rPr>
              <a:pPr/>
              <a:t>12</a:t>
            </a:fld>
            <a:endParaRPr lang="en-US" altLang="zh-CN" smtClean="0">
              <a:solidFill>
                <a:srgbClr val="CCCCCC"/>
              </a:solidFill>
            </a:endParaRPr>
          </a:p>
        </p:txBody>
      </p:sp>
      <p:sp>
        <p:nvSpPr>
          <p:cNvPr id="6" name="文本框 8"/>
          <p:cNvSpPr txBox="1"/>
          <p:nvPr/>
        </p:nvSpPr>
        <p:spPr>
          <a:xfrm>
            <a:off x="849135" y="2245705"/>
            <a:ext cx="697627" cy="2554545"/>
          </a:xfrm>
          <a:prstGeom prst="rect">
            <a:avLst/>
          </a:prstGeom>
          <a:noFill/>
        </p:spPr>
        <p:txBody>
          <a:bodyPr wrap="none">
            <a:spAutoFit/>
          </a:bodyPr>
          <a:lstStyle/>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内</a:t>
            </a:r>
            <a:endParaRPr lang="en-US" altLang="zh-CN" sz="4000" b="1" kern="0" dirty="0" smtClean="0">
              <a:solidFill>
                <a:srgbClr val="002060"/>
              </a:solidFill>
              <a:latin typeface="微软雅黑" panose="020B0503020204020204" pitchFamily="34" charset="-122"/>
              <a:ea typeface="微软雅黑" panose="020B0503020204020204" pitchFamily="34" charset="-122"/>
            </a:endParaRPr>
          </a:p>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容</a:t>
            </a:r>
            <a:endParaRPr lang="en-US" altLang="zh-CN" sz="4000" b="1" kern="0" dirty="0" smtClean="0">
              <a:solidFill>
                <a:srgbClr val="002060"/>
              </a:solidFill>
              <a:latin typeface="微软雅黑" panose="020B0503020204020204" pitchFamily="34" charset="-122"/>
              <a:ea typeface="微软雅黑" panose="020B0503020204020204" pitchFamily="34" charset="-122"/>
            </a:endParaRPr>
          </a:p>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大</a:t>
            </a:r>
            <a:endParaRPr lang="en-US" altLang="zh-CN" sz="4000" b="1" kern="0" dirty="0" smtClean="0">
              <a:solidFill>
                <a:srgbClr val="002060"/>
              </a:solidFill>
              <a:latin typeface="微软雅黑" panose="020B0503020204020204" pitchFamily="34" charset="-122"/>
              <a:ea typeface="微软雅黑" panose="020B0503020204020204" pitchFamily="34" charset="-122"/>
            </a:endParaRPr>
          </a:p>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纲</a:t>
            </a:r>
            <a:endParaRPr lang="zh-CN" altLang="en-US" sz="4000" b="1" kern="0" dirty="0">
              <a:solidFill>
                <a:srgbClr val="002060"/>
              </a:solidFill>
              <a:latin typeface="微软雅黑" panose="020B0503020204020204" pitchFamily="34" charset="-122"/>
              <a:ea typeface="微软雅黑" panose="020B0503020204020204" pitchFamily="34" charset="-122"/>
            </a:endParaRPr>
          </a:p>
        </p:txBody>
      </p:sp>
      <p:sp>
        <p:nvSpPr>
          <p:cNvPr id="7" name="文本框 4"/>
          <p:cNvSpPr txBox="1"/>
          <p:nvPr/>
        </p:nvSpPr>
        <p:spPr>
          <a:xfrm>
            <a:off x="4170973" y="2420537"/>
            <a:ext cx="4493538" cy="523220"/>
          </a:xfrm>
          <a:prstGeom prst="rect">
            <a:avLst/>
          </a:prstGeom>
          <a:noFill/>
        </p:spPr>
        <p:txBody>
          <a:bodyPr wrap="none">
            <a:spAutoFit/>
          </a:bodyPr>
          <a:lstStyle/>
          <a:p>
            <a:r>
              <a:rPr lang="zh-CN" altLang="en-US" sz="2800" dirty="0" smtClean="0">
                <a:latin typeface="微软雅黑" panose="020B0503020204020204" pitchFamily="34" charset="-122"/>
                <a:ea typeface="微软雅黑" panose="020B0503020204020204" pitchFamily="34" charset="-122"/>
              </a:rPr>
              <a:t>讯飞研究院工程团队的定位</a:t>
            </a:r>
            <a:endParaRPr lang="en-US" altLang="zh-CN" sz="2800" dirty="0">
              <a:latin typeface="微软雅黑" panose="020B0503020204020204" pitchFamily="34" charset="-122"/>
              <a:ea typeface="微软雅黑" panose="020B0503020204020204" pitchFamily="34" charset="-122"/>
            </a:endParaRPr>
          </a:p>
        </p:txBody>
      </p:sp>
      <p:sp>
        <p:nvSpPr>
          <p:cNvPr id="8" name="文本框 5"/>
          <p:cNvSpPr txBox="1"/>
          <p:nvPr/>
        </p:nvSpPr>
        <p:spPr>
          <a:xfrm>
            <a:off x="4170973" y="3732354"/>
            <a:ext cx="2339102" cy="523220"/>
          </a:xfrm>
          <a:prstGeom prst="rect">
            <a:avLst/>
          </a:prstGeom>
          <a:noFill/>
        </p:spPr>
        <p:txBody>
          <a:bodyPr wrap="none">
            <a:spAutoFit/>
          </a:bodyPr>
          <a:lstStyle/>
          <a:p>
            <a:r>
              <a:rPr lang="zh-CN" altLang="en-US" sz="2800" b="1" dirty="0" smtClean="0">
                <a:solidFill>
                  <a:srgbClr val="002060"/>
                </a:solidFill>
                <a:latin typeface="微软雅黑" panose="020B0503020204020204" pitchFamily="34" charset="-122"/>
                <a:ea typeface="微软雅黑" panose="020B0503020204020204" pitchFamily="34" charset="-122"/>
              </a:rPr>
              <a:t>如何做好工程</a:t>
            </a:r>
            <a:endParaRPr lang="en-US" altLang="zh-CN" sz="2800" b="1" dirty="0">
              <a:solidFill>
                <a:srgbClr val="002060"/>
              </a:solidFill>
              <a:latin typeface="微软雅黑" panose="020B0503020204020204" pitchFamily="34" charset="-122"/>
              <a:ea typeface="微软雅黑" panose="020B0503020204020204" pitchFamily="34" charset="-122"/>
            </a:endParaRPr>
          </a:p>
        </p:txBody>
      </p:sp>
      <p:cxnSp>
        <p:nvCxnSpPr>
          <p:cNvPr id="17" name="直接连接符 15"/>
          <p:cNvCxnSpPr>
            <a:cxnSpLocks noChangeShapeType="1"/>
          </p:cNvCxnSpPr>
          <p:nvPr/>
        </p:nvCxnSpPr>
        <p:spPr bwMode="auto">
          <a:xfrm flipH="1">
            <a:off x="2823930" y="1013805"/>
            <a:ext cx="22195" cy="5437099"/>
          </a:xfrm>
          <a:prstGeom prst="line">
            <a:avLst/>
          </a:prstGeom>
          <a:noFill/>
          <a:ln w="19050" algn="ctr">
            <a:solidFill>
              <a:schemeClr val="accent5">
                <a:lumMod val="50000"/>
              </a:schemeClr>
            </a:solidFill>
            <a:miter lim="800000"/>
            <a:headEnd/>
            <a:tailEnd/>
          </a:ln>
          <a:extLst>
            <a:ext uri="{909E8E84-426E-40DD-AFC4-6F175D3DCCD1}">
              <a14:hiddenFill xmlns:a14="http://schemas.microsoft.com/office/drawing/2010/main">
                <a:noFill/>
              </a14:hiddenFill>
            </a:ext>
          </a:extLst>
        </p:spPr>
      </p:cxnSp>
      <p:sp>
        <p:nvSpPr>
          <p:cNvPr id="12" name="任意多边形 11"/>
          <p:cNvSpPr/>
          <p:nvPr/>
        </p:nvSpPr>
        <p:spPr>
          <a:xfrm>
            <a:off x="2586806" y="3732354"/>
            <a:ext cx="560388" cy="649288"/>
          </a:xfrm>
          <a:custGeom>
            <a:avLst/>
            <a:gdLst>
              <a:gd name="connsiteX0" fmla="*/ 282768 w 561608"/>
              <a:gd name="connsiteY0" fmla="*/ 0 h 649318"/>
              <a:gd name="connsiteX1" fmla="*/ 561608 w 561608"/>
              <a:gd name="connsiteY1" fmla="*/ 159711 h 649318"/>
              <a:gd name="connsiteX2" fmla="*/ 561608 w 561608"/>
              <a:gd name="connsiteY2" fmla="*/ 485680 h 649318"/>
              <a:gd name="connsiteX3" fmla="*/ 282768 w 561608"/>
              <a:gd name="connsiteY3" fmla="*/ 649318 h 649318"/>
              <a:gd name="connsiteX4" fmla="*/ 0 w 561608"/>
              <a:gd name="connsiteY4" fmla="*/ 485680 h 649318"/>
              <a:gd name="connsiteX5" fmla="*/ 0 w 561608"/>
              <a:gd name="connsiteY5" fmla="*/ 159711 h 64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08" h="649318">
                <a:moveTo>
                  <a:pt x="282768" y="0"/>
                </a:moveTo>
                <a:lnTo>
                  <a:pt x="561608" y="159711"/>
                </a:lnTo>
                <a:lnTo>
                  <a:pt x="561608" y="485680"/>
                </a:lnTo>
                <a:lnTo>
                  <a:pt x="282768" y="649318"/>
                </a:lnTo>
                <a:lnTo>
                  <a:pt x="0" y="485680"/>
                </a:lnTo>
                <a:lnTo>
                  <a:pt x="0" y="159711"/>
                </a:lnTo>
                <a:close/>
              </a:path>
            </a:pathLst>
          </a:custGeom>
          <a:solidFill>
            <a:srgbClr val="002060"/>
          </a:solidFill>
          <a:ln w="12700" cap="flat" cmpd="sng" algn="ctr">
            <a:noFill/>
            <a:prstDash val="solid"/>
            <a:miter lim="800000"/>
          </a:ln>
          <a:effectLst/>
        </p:spPr>
        <p:txBody>
          <a:bodyPr anchor="ctr"/>
          <a:lstStyle/>
          <a:p>
            <a:pPr algn="ctr">
              <a:defRPr/>
            </a:pPr>
            <a:r>
              <a:rPr lang="en-US" altLang="zh-CN" sz="3200" kern="0" dirty="0">
                <a:solidFill>
                  <a:schemeClr val="bg1"/>
                </a:solidFill>
                <a:latin typeface="Times New Roman"/>
                <a:ea typeface="幼圆"/>
              </a:rPr>
              <a:t>2</a:t>
            </a:r>
            <a:endParaRPr lang="zh-CN" altLang="en-US" sz="3200" kern="0" dirty="0">
              <a:solidFill>
                <a:schemeClr val="bg1"/>
              </a:solidFill>
              <a:latin typeface="Times New Roman"/>
              <a:ea typeface="幼圆"/>
            </a:endParaRPr>
          </a:p>
        </p:txBody>
      </p:sp>
      <p:sp>
        <p:nvSpPr>
          <p:cNvPr id="11" name="任意多边形 10"/>
          <p:cNvSpPr/>
          <p:nvPr/>
        </p:nvSpPr>
        <p:spPr>
          <a:xfrm>
            <a:off x="2574756" y="2276644"/>
            <a:ext cx="560388" cy="649288"/>
          </a:xfrm>
          <a:custGeom>
            <a:avLst/>
            <a:gdLst>
              <a:gd name="connsiteX0" fmla="*/ 282768 w 561608"/>
              <a:gd name="connsiteY0" fmla="*/ 0 h 649318"/>
              <a:gd name="connsiteX1" fmla="*/ 561608 w 561608"/>
              <a:gd name="connsiteY1" fmla="*/ 159711 h 649318"/>
              <a:gd name="connsiteX2" fmla="*/ 561608 w 561608"/>
              <a:gd name="connsiteY2" fmla="*/ 485680 h 649318"/>
              <a:gd name="connsiteX3" fmla="*/ 282768 w 561608"/>
              <a:gd name="connsiteY3" fmla="*/ 649318 h 649318"/>
              <a:gd name="connsiteX4" fmla="*/ 0 w 561608"/>
              <a:gd name="connsiteY4" fmla="*/ 485680 h 649318"/>
              <a:gd name="connsiteX5" fmla="*/ 0 w 561608"/>
              <a:gd name="connsiteY5" fmla="*/ 159711 h 64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08" h="649318">
                <a:moveTo>
                  <a:pt x="282768" y="0"/>
                </a:moveTo>
                <a:lnTo>
                  <a:pt x="561608" y="159711"/>
                </a:lnTo>
                <a:lnTo>
                  <a:pt x="561608" y="485680"/>
                </a:lnTo>
                <a:lnTo>
                  <a:pt x="282768" y="649318"/>
                </a:lnTo>
                <a:lnTo>
                  <a:pt x="0" y="485680"/>
                </a:lnTo>
                <a:lnTo>
                  <a:pt x="0" y="159711"/>
                </a:lnTo>
                <a:close/>
              </a:path>
            </a:pathLst>
          </a:custGeom>
          <a:solidFill>
            <a:srgbClr val="002060"/>
          </a:solidFill>
          <a:ln w="12700" cap="flat" cmpd="sng" algn="ctr">
            <a:noFill/>
            <a:prstDash val="solid"/>
            <a:miter lim="800000"/>
          </a:ln>
          <a:effectLst/>
        </p:spPr>
        <p:txBody>
          <a:bodyPr anchor="ctr"/>
          <a:lstStyle/>
          <a:p>
            <a:pPr algn="ctr">
              <a:defRPr/>
            </a:pPr>
            <a:r>
              <a:rPr lang="en-US" altLang="zh-CN" sz="3200" kern="0" dirty="0">
                <a:solidFill>
                  <a:schemeClr val="bg1"/>
                </a:solidFill>
                <a:latin typeface="Times New Roman"/>
                <a:ea typeface="幼圆"/>
              </a:rPr>
              <a:t>1</a:t>
            </a:r>
            <a:endParaRPr lang="zh-CN" altLang="en-US" sz="3200" kern="0" dirty="0">
              <a:solidFill>
                <a:schemeClr val="bg1"/>
              </a:solidFill>
              <a:latin typeface="Times New Roman"/>
              <a:ea typeface="幼圆"/>
            </a:endParaRPr>
          </a:p>
        </p:txBody>
      </p:sp>
    </p:spTree>
    <p:extLst>
      <p:ext uri="{BB962C8B-B14F-4D97-AF65-F5344CB8AC3E}">
        <p14:creationId xmlns:p14="http://schemas.microsoft.com/office/powerpoint/2010/main" val="3730613191"/>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如何做好工程</a:t>
            </a:r>
            <a:endParaRPr lang="zh-CN" altLang="en-US" dirty="0">
              <a:solidFill>
                <a:schemeClr val="tx2"/>
              </a:solidFill>
            </a:endParaRPr>
          </a:p>
        </p:txBody>
      </p:sp>
      <p:sp>
        <p:nvSpPr>
          <p:cNvPr id="4" name="内容占位符 3"/>
          <p:cNvSpPr>
            <a:spLocks noGrp="1"/>
          </p:cNvSpPr>
          <p:nvPr>
            <p:ph idx="1"/>
          </p:nvPr>
        </p:nvSpPr>
        <p:spPr/>
        <p:txBody>
          <a:bodyPr/>
          <a:lstStyle/>
          <a:p>
            <a:endParaRPr lang="zh-CN" altLang="en-US" dirty="0"/>
          </a:p>
        </p:txBody>
      </p:sp>
      <p:sp>
        <p:nvSpPr>
          <p:cNvPr id="5" name="矩形 4"/>
          <p:cNvSpPr/>
          <p:nvPr/>
        </p:nvSpPr>
        <p:spPr>
          <a:xfrm>
            <a:off x="1979712" y="2967335"/>
            <a:ext cx="1106393"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zh-CN" altLang="en-US"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懒</a:t>
            </a:r>
            <a:r>
              <a:rPr lang="en-US" altLang="zh-CN"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t>
            </a:r>
            <a:endParaRPr lang="zh-CN" alt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7" name="矩形 6"/>
          <p:cNvSpPr/>
          <p:nvPr/>
        </p:nvSpPr>
        <p:spPr>
          <a:xfrm>
            <a:off x="5436096" y="2967335"/>
            <a:ext cx="1106393"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zh-CN" altLang="en-US"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勤</a:t>
            </a:r>
            <a:r>
              <a:rPr lang="en-US" altLang="zh-CN"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t>
            </a:r>
            <a:endParaRPr lang="zh-CN" alt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3284230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懒</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优秀的程序员全是懒人</a:t>
            </a:r>
            <a:endParaRPr lang="en-US" altLang="zh-CN" sz="2800" b="0" dirty="0" smtClean="0">
              <a:cs typeface="Arial Unicode MS" pitchFamily="34" charset="-122"/>
            </a:endParaRPr>
          </a:p>
          <a:p>
            <a:pPr marL="3657600" lvl="8" indent="0">
              <a:buNone/>
            </a:pPr>
            <a:endParaRPr lang="en-US" altLang="zh-CN" sz="1600" b="0" dirty="0">
              <a:cs typeface="Arial Unicode MS" pitchFamily="34" charset="-122"/>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15616" y="2333387"/>
            <a:ext cx="6150683" cy="37949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7585630" y="1916832"/>
            <a:ext cx="974369" cy="4464495"/>
          </a:xfrm>
          <a:prstGeom prst="rect">
            <a:avLst/>
          </a:prstGeom>
          <a:noFill/>
        </p:spPr>
        <p:txBody>
          <a:bodyPr vert="wordArtVertRtl" wrap="square" rtlCol="0">
            <a:spAutoFit/>
          </a:bodyPr>
          <a:lstStyle/>
          <a:p>
            <a:pPr algn="ctr"/>
            <a:r>
              <a:rPr lang="zh-CN" altLang="en-US" sz="2000" b="1" dirty="0">
                <a:latin typeface="微软雅黑" panose="020B0503020204020204" pitchFamily="34" charset="-122"/>
                <a:ea typeface="微软雅黑" panose="020B0503020204020204" pitchFamily="34" charset="-122"/>
              </a:rPr>
              <a:t>懒惰，没有耐心以及</a:t>
            </a:r>
            <a:r>
              <a:rPr lang="zh-CN" altLang="en-US" sz="2000" b="1" dirty="0" smtClean="0">
                <a:latin typeface="微软雅黑" panose="020B0503020204020204" pitchFamily="34" charset="-122"/>
                <a:ea typeface="微软雅黑" panose="020B0503020204020204" pitchFamily="34" charset="-122"/>
              </a:rPr>
              <a:t>老子天下第一</a:t>
            </a:r>
            <a:endParaRPr lang="en-US" altLang="zh-CN" sz="2000" b="1" dirty="0" smtClean="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92230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懒</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善用工具</a:t>
            </a:r>
            <a:r>
              <a:rPr lang="en-US" altLang="zh-CN" sz="2800" b="0" dirty="0" smtClean="0">
                <a:cs typeface="Arial Unicode MS" pitchFamily="34" charset="-122"/>
              </a:rPr>
              <a:t>-</a:t>
            </a:r>
            <a:r>
              <a:rPr lang="zh-CN" altLang="en-US" sz="2800" b="0" dirty="0" smtClean="0">
                <a:cs typeface="Arial Unicode MS" pitchFamily="34" charset="-122"/>
              </a:rPr>
              <a:t>灵活使用键盘</a:t>
            </a:r>
            <a:endParaRPr lang="en-US" altLang="zh-CN" sz="2800" b="0" dirty="0" smtClean="0">
              <a:cs typeface="Arial Unicode MS" pitchFamily="34" charset="-122"/>
            </a:endParaRPr>
          </a:p>
          <a:p>
            <a:pPr lvl="1"/>
            <a:r>
              <a:rPr lang="en-US" altLang="zh-CN" sz="2400" dirty="0" err="1" smtClean="0">
                <a:cs typeface="Arial Unicode MS" pitchFamily="34" charset="-122"/>
              </a:rPr>
              <a:t>Ctrl+tab</a:t>
            </a:r>
            <a:r>
              <a:rPr lang="en-US" altLang="zh-CN" sz="2400" dirty="0" smtClean="0">
                <a:cs typeface="Arial Unicode MS" pitchFamily="34" charset="-122"/>
              </a:rPr>
              <a:t>, </a:t>
            </a:r>
            <a:r>
              <a:rPr lang="en-US" altLang="zh-CN" sz="2400" dirty="0" err="1" smtClean="0">
                <a:cs typeface="Arial Unicode MS" pitchFamily="34" charset="-122"/>
              </a:rPr>
              <a:t>Alt+tab</a:t>
            </a:r>
            <a:endParaRPr lang="en-US" altLang="zh-CN" sz="2400" dirty="0" smtClean="0">
              <a:cs typeface="Arial Unicode MS" pitchFamily="34" charset="-122"/>
            </a:endParaRPr>
          </a:p>
          <a:p>
            <a:pPr lvl="1"/>
            <a:r>
              <a:rPr lang="en-US" altLang="zh-CN" sz="2400" dirty="0" smtClean="0">
                <a:cs typeface="Arial Unicode MS" pitchFamily="34" charset="-122"/>
              </a:rPr>
              <a:t>F2</a:t>
            </a:r>
            <a:endParaRPr lang="en-US" altLang="zh-CN" sz="2400" dirty="0">
              <a:cs typeface="Arial Unicode MS" pitchFamily="34" charset="-122"/>
            </a:endParaRPr>
          </a:p>
          <a:p>
            <a:pPr lvl="1"/>
            <a:r>
              <a:rPr lang="en-US" altLang="zh-CN" sz="2400" dirty="0">
                <a:cs typeface="Arial Unicode MS" pitchFamily="34" charset="-122"/>
              </a:rPr>
              <a:t>Alt+F4, </a:t>
            </a:r>
            <a:r>
              <a:rPr lang="en-US" altLang="zh-CN" sz="2400" dirty="0" smtClean="0">
                <a:cs typeface="Arial Unicode MS" pitchFamily="34" charset="-122"/>
              </a:rPr>
              <a:t>Ctrl+F4</a:t>
            </a:r>
          </a:p>
          <a:p>
            <a:pPr lvl="1"/>
            <a:r>
              <a:rPr lang="en-US" altLang="zh-CN" sz="2400" dirty="0" smtClean="0">
                <a:cs typeface="Arial Unicode MS" pitchFamily="34" charset="-122"/>
              </a:rPr>
              <a:t>Win</a:t>
            </a:r>
          </a:p>
          <a:p>
            <a:pPr lvl="1"/>
            <a:r>
              <a:rPr lang="en-US" altLang="zh-CN" sz="2400" dirty="0" err="1" smtClean="0">
                <a:cs typeface="Arial Unicode MS" pitchFamily="34" charset="-122"/>
              </a:rPr>
              <a:t>Win+R</a:t>
            </a:r>
            <a:endParaRPr lang="en-US" altLang="zh-CN" sz="2400" dirty="0" smtClean="0">
              <a:cs typeface="Arial Unicode MS" pitchFamily="34" charset="-122"/>
            </a:endParaRPr>
          </a:p>
          <a:p>
            <a:pPr lvl="1"/>
            <a:r>
              <a:rPr lang="en-US" altLang="zh-CN" sz="2400" dirty="0" err="1" smtClean="0">
                <a:cs typeface="Arial Unicode MS" pitchFamily="34" charset="-122"/>
              </a:rPr>
              <a:t>Win+P</a:t>
            </a:r>
            <a:endParaRPr lang="en-US" altLang="zh-CN" sz="2400" dirty="0" smtClean="0">
              <a:cs typeface="Arial Unicode MS" pitchFamily="34" charset="-122"/>
            </a:endParaRPr>
          </a:p>
          <a:p>
            <a:pPr lvl="1"/>
            <a:r>
              <a:rPr lang="en-US" altLang="zh-CN" sz="2400" dirty="0" err="1" smtClean="0">
                <a:cs typeface="Arial Unicode MS" pitchFamily="34" charset="-122"/>
              </a:rPr>
              <a:t>Win+m</a:t>
            </a:r>
            <a:endParaRPr lang="en-US" altLang="zh-CN" sz="2400" dirty="0" smtClean="0">
              <a:cs typeface="Arial Unicode MS" pitchFamily="34" charset="-122"/>
            </a:endParaRPr>
          </a:p>
          <a:p>
            <a:pPr lvl="1"/>
            <a:endParaRPr lang="en-US" altLang="zh-CN" sz="2400" dirty="0" smtClean="0">
              <a:cs typeface="Arial Unicode MS" pitchFamily="34" charset="-122"/>
            </a:endParaRPr>
          </a:p>
          <a:p>
            <a:pPr lvl="1"/>
            <a:endParaRPr lang="en-US" altLang="zh-CN" sz="2400" b="0" dirty="0" smtClean="0">
              <a:cs typeface="Arial Unicode MS" pitchFamily="34" charset="-122"/>
            </a:endParaRPr>
          </a:p>
          <a:p>
            <a:pPr marL="3657600" lvl="8" indent="0">
              <a:buNone/>
            </a:pPr>
            <a:endParaRPr lang="en-US" altLang="zh-CN" sz="1600" b="0" dirty="0">
              <a:cs typeface="Arial Unicode MS" pitchFamily="34" charset="-122"/>
            </a:endParaRPr>
          </a:p>
        </p:txBody>
      </p:sp>
    </p:spTree>
    <p:extLst>
      <p:ext uri="{BB962C8B-B14F-4D97-AF65-F5344CB8AC3E}">
        <p14:creationId xmlns:p14="http://schemas.microsoft.com/office/powerpoint/2010/main" val="124456465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懒</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fontScale="92500" lnSpcReduction="10000"/>
          </a:bodyPr>
          <a:lstStyle/>
          <a:p>
            <a:r>
              <a:rPr lang="zh-CN" altLang="en-US" sz="2800" b="0" dirty="0" smtClean="0">
                <a:cs typeface="Arial Unicode MS" pitchFamily="34" charset="-122"/>
              </a:rPr>
              <a:t>善用工具</a:t>
            </a:r>
            <a:r>
              <a:rPr lang="en-US" altLang="zh-CN" sz="2800" b="0" dirty="0" smtClean="0">
                <a:cs typeface="Arial Unicode MS" pitchFamily="34" charset="-122"/>
              </a:rPr>
              <a:t>-</a:t>
            </a:r>
            <a:r>
              <a:rPr lang="zh-CN" altLang="en-US" sz="2800" b="0" dirty="0" smtClean="0">
                <a:cs typeface="Arial Unicode MS" pitchFamily="34" charset="-122"/>
              </a:rPr>
              <a:t>文件管理</a:t>
            </a:r>
            <a:endParaRPr lang="en-US" altLang="zh-CN" sz="2800" b="0" dirty="0" smtClean="0">
              <a:cs typeface="Arial Unicode MS" pitchFamily="34" charset="-122"/>
            </a:endParaRPr>
          </a:p>
          <a:p>
            <a:pPr lvl="1"/>
            <a:r>
              <a:rPr lang="en-US" altLang="zh-CN" dirty="0" err="1" smtClean="0">
                <a:cs typeface="Arial Unicode MS" pitchFamily="34" charset="-122"/>
              </a:rPr>
              <a:t>TotalCommand</a:t>
            </a:r>
            <a:endParaRPr lang="en-US" altLang="zh-CN" dirty="0" smtClean="0">
              <a:cs typeface="Arial Unicode MS" pitchFamily="34" charset="-122"/>
            </a:endParaRPr>
          </a:p>
          <a:p>
            <a:pPr lvl="2"/>
            <a:r>
              <a:rPr lang="en-US" altLang="zh-CN" dirty="0" smtClean="0">
                <a:cs typeface="Arial Unicode MS" pitchFamily="34" charset="-122"/>
              </a:rPr>
              <a:t>F3</a:t>
            </a:r>
          </a:p>
          <a:p>
            <a:pPr lvl="2"/>
            <a:r>
              <a:rPr lang="en-US" altLang="zh-CN" dirty="0" smtClean="0">
                <a:cs typeface="Arial Unicode MS" pitchFamily="34" charset="-122"/>
              </a:rPr>
              <a:t>F4, shift+F4</a:t>
            </a:r>
          </a:p>
          <a:p>
            <a:pPr lvl="2"/>
            <a:r>
              <a:rPr lang="en-US" altLang="zh-CN" dirty="0" err="1" smtClean="0">
                <a:cs typeface="Arial Unicode MS" pitchFamily="34" charset="-122"/>
              </a:rPr>
              <a:t>Ctrl+D</a:t>
            </a:r>
            <a:endParaRPr lang="en-US" altLang="zh-CN" dirty="0" smtClean="0">
              <a:cs typeface="Arial Unicode MS" pitchFamily="34" charset="-122"/>
            </a:endParaRPr>
          </a:p>
          <a:p>
            <a:pPr lvl="2"/>
            <a:r>
              <a:rPr lang="en-US" altLang="zh-CN" dirty="0" err="1" smtClean="0">
                <a:cs typeface="Arial Unicode MS" pitchFamily="34" charset="-122"/>
              </a:rPr>
              <a:t>Alt+D</a:t>
            </a:r>
            <a:endParaRPr lang="en-US" altLang="zh-CN" dirty="0" smtClean="0">
              <a:cs typeface="Arial Unicode MS" pitchFamily="34" charset="-122"/>
            </a:endParaRPr>
          </a:p>
          <a:p>
            <a:pPr lvl="2"/>
            <a:r>
              <a:rPr lang="en-US" altLang="zh-CN" dirty="0" smtClean="0">
                <a:cs typeface="Arial Unicode MS" pitchFamily="34" charset="-122"/>
                <a:sym typeface="Wingdings" panose="05000000000000000000" pitchFamily="2" charset="2"/>
              </a:rPr>
              <a:t></a:t>
            </a:r>
          </a:p>
          <a:p>
            <a:pPr lvl="2"/>
            <a:r>
              <a:rPr lang="en-US" altLang="zh-CN" dirty="0" smtClean="0">
                <a:cs typeface="Arial Unicode MS" pitchFamily="34" charset="-122"/>
                <a:sym typeface="Wingdings" panose="05000000000000000000" pitchFamily="2" charset="2"/>
              </a:rPr>
              <a:t>F10</a:t>
            </a:r>
          </a:p>
          <a:p>
            <a:pPr lvl="2"/>
            <a:r>
              <a:rPr lang="en-US" altLang="zh-CN" dirty="0" err="1" smtClean="0">
                <a:cs typeface="Arial Unicode MS" pitchFamily="34" charset="-122"/>
                <a:sym typeface="Wingdings" panose="05000000000000000000" pitchFamily="2" charset="2"/>
              </a:rPr>
              <a:t>Alt+enter</a:t>
            </a:r>
            <a:endParaRPr lang="en-US" altLang="zh-CN" dirty="0" smtClean="0">
              <a:cs typeface="Arial Unicode MS" pitchFamily="34" charset="-122"/>
              <a:sym typeface="Wingdings" panose="05000000000000000000" pitchFamily="2" charset="2"/>
            </a:endParaRPr>
          </a:p>
          <a:p>
            <a:pPr lvl="2"/>
            <a:r>
              <a:rPr lang="en-US" altLang="zh-CN" dirty="0" err="1" smtClean="0">
                <a:cs typeface="Arial Unicode MS" pitchFamily="34" charset="-122"/>
                <a:sym typeface="Wingdings" panose="05000000000000000000" pitchFamily="2" charset="2"/>
              </a:rPr>
              <a:t>Ctrl+m</a:t>
            </a:r>
            <a:endParaRPr lang="en-US" altLang="zh-CN" dirty="0" smtClean="0">
              <a:cs typeface="Arial Unicode MS" pitchFamily="34" charset="-122"/>
              <a:sym typeface="Wingdings" panose="05000000000000000000" pitchFamily="2" charset="2"/>
            </a:endParaRPr>
          </a:p>
          <a:p>
            <a:pPr lvl="1"/>
            <a:r>
              <a:rPr lang="en-US" altLang="zh-CN" dirty="0">
                <a:cs typeface="Arial Unicode MS" pitchFamily="34" charset="-122"/>
                <a:sym typeface="Wingdings" panose="05000000000000000000" pitchFamily="2" charset="2"/>
              </a:rPr>
              <a:t>E</a:t>
            </a:r>
            <a:r>
              <a:rPr lang="en-US" altLang="zh-CN" dirty="0" smtClean="0">
                <a:cs typeface="Arial Unicode MS" pitchFamily="34" charset="-122"/>
                <a:sym typeface="Wingdings" panose="05000000000000000000" pitchFamily="2" charset="2"/>
              </a:rPr>
              <a:t>verything</a:t>
            </a:r>
          </a:p>
          <a:p>
            <a:pPr lvl="2"/>
            <a:endParaRPr lang="en-US" altLang="zh-CN" sz="2000" dirty="0" smtClean="0">
              <a:cs typeface="Arial Unicode MS" pitchFamily="34" charset="-122"/>
            </a:endParaRPr>
          </a:p>
          <a:p>
            <a:pPr lvl="1"/>
            <a:endParaRPr lang="en-US" altLang="zh-CN" sz="2400" b="0" dirty="0" smtClean="0">
              <a:cs typeface="Arial Unicode MS" pitchFamily="34" charset="-122"/>
            </a:endParaRPr>
          </a:p>
          <a:p>
            <a:pPr marL="3657600" lvl="8" indent="0">
              <a:buNone/>
            </a:pPr>
            <a:endParaRPr lang="en-US" altLang="zh-CN" sz="1600" b="0" dirty="0">
              <a:cs typeface="Arial Unicode MS" pitchFamily="34" charset="-122"/>
            </a:endParaRPr>
          </a:p>
        </p:txBody>
      </p:sp>
    </p:spTree>
    <p:extLst>
      <p:ext uri="{BB962C8B-B14F-4D97-AF65-F5344CB8AC3E}">
        <p14:creationId xmlns:p14="http://schemas.microsoft.com/office/powerpoint/2010/main" val="397794170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懒</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善用工具</a:t>
            </a:r>
            <a:r>
              <a:rPr lang="en-US" altLang="zh-CN" sz="2800" b="0" dirty="0" smtClean="0">
                <a:cs typeface="Arial Unicode MS" pitchFamily="34" charset="-122"/>
              </a:rPr>
              <a:t>-</a:t>
            </a:r>
            <a:r>
              <a:rPr lang="zh-CN" altLang="en-US" sz="2800" b="0" dirty="0" smtClean="0">
                <a:cs typeface="Arial Unicode MS" pitchFamily="34" charset="-122"/>
              </a:rPr>
              <a:t>文本编辑</a:t>
            </a:r>
            <a:endParaRPr lang="en-US" altLang="zh-CN" sz="2800" b="0" dirty="0" smtClean="0">
              <a:cs typeface="Arial Unicode MS" pitchFamily="34" charset="-122"/>
            </a:endParaRPr>
          </a:p>
          <a:p>
            <a:pPr lvl="1"/>
            <a:r>
              <a:rPr lang="en-US" altLang="zh-CN" dirty="0" smtClean="0">
                <a:cs typeface="Arial Unicode MS" pitchFamily="34" charset="-122"/>
              </a:rPr>
              <a:t>UE</a:t>
            </a:r>
          </a:p>
          <a:p>
            <a:pPr lvl="2"/>
            <a:r>
              <a:rPr lang="en-US" altLang="zh-CN" dirty="0" smtClean="0">
                <a:cs typeface="Arial Unicode MS" pitchFamily="34" charset="-122"/>
              </a:rPr>
              <a:t>Home, End</a:t>
            </a:r>
          </a:p>
          <a:p>
            <a:pPr lvl="2"/>
            <a:r>
              <a:rPr lang="en-US" altLang="zh-CN" b="0" dirty="0" err="1" smtClean="0">
                <a:cs typeface="Arial Unicode MS" pitchFamily="34" charset="-122"/>
              </a:rPr>
              <a:t>Ctrl+R</a:t>
            </a:r>
            <a:endParaRPr lang="en-US" altLang="zh-CN" dirty="0">
              <a:cs typeface="Arial Unicode MS" pitchFamily="34" charset="-122"/>
            </a:endParaRPr>
          </a:p>
          <a:p>
            <a:pPr lvl="2"/>
            <a:r>
              <a:rPr lang="en-US" altLang="zh-CN" b="0" dirty="0" err="1" smtClean="0">
                <a:cs typeface="Arial Unicode MS" pitchFamily="34" charset="-122"/>
              </a:rPr>
              <a:t>Ctrl+F</a:t>
            </a:r>
            <a:endParaRPr lang="en-US" altLang="zh-CN" b="0" dirty="0" smtClean="0">
              <a:cs typeface="Arial Unicode MS" pitchFamily="34" charset="-122"/>
            </a:endParaRPr>
          </a:p>
          <a:p>
            <a:pPr lvl="2"/>
            <a:r>
              <a:rPr lang="en-US" altLang="zh-CN" dirty="0" err="1" smtClean="0">
                <a:cs typeface="Arial Unicode MS" pitchFamily="34" charset="-122"/>
              </a:rPr>
              <a:t>Ctrl+shift+F</a:t>
            </a:r>
            <a:endParaRPr lang="en-US" altLang="zh-CN" dirty="0" smtClean="0">
              <a:cs typeface="Arial Unicode MS" pitchFamily="34" charset="-122"/>
            </a:endParaRPr>
          </a:p>
          <a:p>
            <a:pPr lvl="2"/>
            <a:r>
              <a:rPr lang="zh-CN" altLang="en-US" b="0" dirty="0" smtClean="0">
                <a:cs typeface="Arial Unicode MS" pitchFamily="34" charset="-122"/>
              </a:rPr>
              <a:t>正则表达式</a:t>
            </a:r>
            <a:endParaRPr lang="en-US" altLang="zh-CN" b="0" dirty="0" smtClean="0">
              <a:cs typeface="Arial Unicode MS" pitchFamily="34" charset="-122"/>
            </a:endParaRPr>
          </a:p>
          <a:p>
            <a:pPr lvl="2"/>
            <a:r>
              <a:rPr lang="en-US" altLang="zh-CN" dirty="0" err="1" smtClean="0">
                <a:cs typeface="Arial Unicode MS" pitchFamily="34" charset="-122"/>
              </a:rPr>
              <a:t>Ctrl+G</a:t>
            </a:r>
            <a:endParaRPr lang="en-US" altLang="zh-CN" dirty="0" smtClean="0">
              <a:cs typeface="Arial Unicode MS" pitchFamily="34" charset="-122"/>
            </a:endParaRPr>
          </a:p>
          <a:p>
            <a:pPr lvl="2"/>
            <a:r>
              <a:rPr lang="en-US" altLang="zh-CN" b="0" dirty="0" err="1" smtClean="0">
                <a:cs typeface="Arial Unicode MS" pitchFamily="34" charset="-122"/>
              </a:rPr>
              <a:t>Ctrl+C</a:t>
            </a:r>
            <a:endParaRPr lang="en-US" altLang="zh-CN" b="0" dirty="0" smtClean="0">
              <a:cs typeface="Arial Unicode MS" pitchFamily="34" charset="-122"/>
            </a:endParaRPr>
          </a:p>
          <a:p>
            <a:pPr lvl="1"/>
            <a:r>
              <a:rPr lang="en-US" altLang="zh-CN" dirty="0">
                <a:cs typeface="Arial Unicode MS" pitchFamily="34" charset="-122"/>
              </a:rPr>
              <a:t>Excel</a:t>
            </a:r>
            <a:endParaRPr lang="en-US" altLang="zh-CN" dirty="0" smtClean="0">
              <a:cs typeface="Arial Unicode MS" pitchFamily="34" charset="-122"/>
            </a:endParaRPr>
          </a:p>
          <a:p>
            <a:pPr lvl="2"/>
            <a:endParaRPr lang="en-US" altLang="zh-CN" sz="2000" dirty="0" smtClean="0">
              <a:cs typeface="Arial Unicode MS" pitchFamily="34" charset="-122"/>
            </a:endParaRPr>
          </a:p>
          <a:p>
            <a:pPr lvl="1"/>
            <a:endParaRPr lang="en-US" altLang="zh-CN" sz="2400" b="0" dirty="0" smtClean="0">
              <a:cs typeface="Arial Unicode MS" pitchFamily="34" charset="-122"/>
            </a:endParaRPr>
          </a:p>
          <a:p>
            <a:pPr marL="3657600" lvl="8" indent="0">
              <a:buNone/>
            </a:pPr>
            <a:endParaRPr lang="en-US" altLang="zh-CN" sz="1600" b="0" dirty="0">
              <a:cs typeface="Arial Unicode MS" pitchFamily="34" charset="-122"/>
            </a:endParaRPr>
          </a:p>
        </p:txBody>
      </p:sp>
    </p:spTree>
    <p:extLst>
      <p:ext uri="{BB962C8B-B14F-4D97-AF65-F5344CB8AC3E}">
        <p14:creationId xmlns:p14="http://schemas.microsoft.com/office/powerpoint/2010/main" val="15366441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懒</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善用工具</a:t>
            </a:r>
            <a:r>
              <a:rPr lang="en-US" altLang="zh-CN" sz="2800" b="0" dirty="0" smtClean="0">
                <a:cs typeface="Arial Unicode MS" pitchFamily="34" charset="-122"/>
              </a:rPr>
              <a:t>-IDE(VS+VA)</a:t>
            </a:r>
          </a:p>
          <a:p>
            <a:pPr lvl="1"/>
            <a:r>
              <a:rPr lang="en-US" altLang="zh-CN" sz="2400" dirty="0" smtClean="0">
                <a:cs typeface="Arial Unicode MS" pitchFamily="34" charset="-122"/>
              </a:rPr>
              <a:t>F9, F5, F10, F11, shift+F11, F2</a:t>
            </a:r>
            <a:endParaRPr lang="en-US" altLang="zh-CN" sz="2400" b="0" dirty="0" smtClean="0">
              <a:cs typeface="Arial Unicode MS" pitchFamily="34" charset="-122"/>
            </a:endParaRPr>
          </a:p>
          <a:p>
            <a:pPr lvl="1"/>
            <a:r>
              <a:rPr lang="en-US" altLang="zh-CN" sz="2000" dirty="0" err="1" smtClean="0">
                <a:cs typeface="Arial Unicode MS" pitchFamily="34" charset="-122"/>
              </a:rPr>
              <a:t>Alt+G</a:t>
            </a:r>
            <a:endParaRPr lang="en-US" altLang="zh-CN" sz="2000" dirty="0" smtClean="0">
              <a:cs typeface="Arial Unicode MS" pitchFamily="34" charset="-122"/>
            </a:endParaRPr>
          </a:p>
          <a:p>
            <a:pPr lvl="1"/>
            <a:r>
              <a:rPr lang="en-US" altLang="zh-CN" sz="2000" dirty="0" err="1" smtClean="0">
                <a:cs typeface="Arial Unicode MS" pitchFamily="34" charset="-122"/>
              </a:rPr>
              <a:t>Alt+M</a:t>
            </a:r>
            <a:endParaRPr lang="en-US" altLang="zh-CN" sz="2000" dirty="0" smtClean="0">
              <a:cs typeface="Arial Unicode MS" pitchFamily="34" charset="-122"/>
            </a:endParaRPr>
          </a:p>
          <a:p>
            <a:pPr lvl="1"/>
            <a:r>
              <a:rPr lang="en-US" altLang="zh-CN" sz="2000" dirty="0" err="1" smtClean="0">
                <a:cs typeface="Arial Unicode MS" pitchFamily="34" charset="-122"/>
              </a:rPr>
              <a:t>Alt+shift+O</a:t>
            </a:r>
            <a:endParaRPr lang="en-US" altLang="zh-CN" sz="2000" dirty="0" smtClean="0">
              <a:cs typeface="Arial Unicode MS" pitchFamily="34" charset="-122"/>
            </a:endParaRPr>
          </a:p>
          <a:p>
            <a:pPr lvl="1"/>
            <a:r>
              <a:rPr lang="en-US" altLang="zh-CN" sz="2000" dirty="0" err="1" smtClean="0">
                <a:cs typeface="Arial Unicode MS" pitchFamily="34" charset="-122"/>
              </a:rPr>
              <a:t>Ctrl+shift+f</a:t>
            </a:r>
            <a:endParaRPr lang="en-US" altLang="zh-CN" sz="2000" dirty="0" smtClean="0">
              <a:cs typeface="Arial Unicode MS" pitchFamily="34" charset="-122"/>
            </a:endParaRPr>
          </a:p>
          <a:p>
            <a:pPr lvl="1"/>
            <a:r>
              <a:rPr lang="en-US" altLang="zh-CN" sz="2000" dirty="0" err="1" smtClean="0">
                <a:cs typeface="Arial Unicode MS" pitchFamily="34" charset="-122"/>
              </a:rPr>
              <a:t>Ctrl+shift+r</a:t>
            </a:r>
            <a:endParaRPr lang="en-US" altLang="zh-CN" sz="2000" dirty="0" smtClean="0">
              <a:cs typeface="Arial Unicode MS" pitchFamily="34" charset="-122"/>
            </a:endParaRPr>
          </a:p>
          <a:p>
            <a:pPr lvl="1"/>
            <a:r>
              <a:rPr lang="en-US" altLang="zh-CN" sz="2000" dirty="0" smtClean="0">
                <a:cs typeface="Arial Unicode MS" pitchFamily="34" charset="-122"/>
              </a:rPr>
              <a:t>Ctrl+-</a:t>
            </a:r>
          </a:p>
          <a:p>
            <a:pPr lvl="1"/>
            <a:r>
              <a:rPr lang="en-US" altLang="zh-CN" sz="2000" dirty="0" err="1" smtClean="0">
                <a:cs typeface="Arial Unicode MS" pitchFamily="34" charset="-122"/>
              </a:rPr>
              <a:t>Ctrl+j</a:t>
            </a:r>
            <a:endParaRPr lang="en-US" altLang="zh-CN" sz="2000" dirty="0" smtClean="0">
              <a:cs typeface="Arial Unicode MS" pitchFamily="34" charset="-122"/>
            </a:endParaRPr>
          </a:p>
          <a:p>
            <a:pPr marL="457200" lvl="1" indent="0">
              <a:buNone/>
            </a:pPr>
            <a:endParaRPr lang="en-US" altLang="zh-CN" sz="2000" dirty="0" smtClean="0">
              <a:cs typeface="Arial Unicode MS" pitchFamily="34" charset="-122"/>
            </a:endParaRPr>
          </a:p>
          <a:p>
            <a:pPr lvl="1"/>
            <a:endParaRPr lang="en-US" altLang="zh-CN" sz="2000" dirty="0" smtClean="0">
              <a:cs typeface="Arial Unicode MS" pitchFamily="34" charset="-122"/>
            </a:endParaRPr>
          </a:p>
          <a:p>
            <a:pPr lvl="1"/>
            <a:endParaRPr lang="en-US" altLang="zh-CN" sz="2400" b="0" dirty="0" smtClean="0">
              <a:cs typeface="Arial Unicode MS" pitchFamily="34" charset="-122"/>
            </a:endParaRPr>
          </a:p>
          <a:p>
            <a:pPr marL="3657600" lvl="8" indent="0">
              <a:buNone/>
            </a:pPr>
            <a:endParaRPr lang="en-US" altLang="zh-CN" sz="1600" b="0" dirty="0">
              <a:cs typeface="Arial Unicode MS" pitchFamily="34" charset="-122"/>
            </a:endParaRPr>
          </a:p>
        </p:txBody>
      </p:sp>
    </p:spTree>
    <p:extLst>
      <p:ext uri="{BB962C8B-B14F-4D97-AF65-F5344CB8AC3E}">
        <p14:creationId xmlns:p14="http://schemas.microsoft.com/office/powerpoint/2010/main" val="289792677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懒</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善用工具</a:t>
            </a:r>
            <a:endParaRPr lang="en-US" altLang="zh-CN" sz="2800" b="0" dirty="0">
              <a:cs typeface="Arial Unicode MS" pitchFamily="34" charset="-122"/>
            </a:endParaRPr>
          </a:p>
          <a:p>
            <a:pPr lvl="1"/>
            <a:r>
              <a:rPr lang="zh-CN" altLang="en-US" sz="2400" dirty="0" smtClean="0">
                <a:cs typeface="Arial Unicode MS" pitchFamily="34" charset="-122"/>
              </a:rPr>
              <a:t>内存分析工具</a:t>
            </a:r>
            <a:endParaRPr lang="en-US" altLang="zh-CN" sz="2400" dirty="0" smtClean="0">
              <a:cs typeface="Arial Unicode MS" pitchFamily="34" charset="-122"/>
            </a:endParaRPr>
          </a:p>
          <a:p>
            <a:pPr lvl="2"/>
            <a:r>
              <a:rPr lang="en-US" altLang="zh-CN" sz="2000" dirty="0" err="1" smtClean="0">
                <a:cs typeface="Arial Unicode MS" pitchFamily="34" charset="-122"/>
              </a:rPr>
              <a:t>IntelInspector</a:t>
            </a:r>
            <a:endParaRPr lang="en-US" altLang="zh-CN" sz="2000" dirty="0" smtClean="0">
              <a:cs typeface="Arial Unicode MS" pitchFamily="34" charset="-122"/>
            </a:endParaRPr>
          </a:p>
          <a:p>
            <a:pPr lvl="2"/>
            <a:r>
              <a:rPr lang="en-US" altLang="zh-CN" sz="2000" dirty="0" err="1" smtClean="0">
                <a:cs typeface="Arial Unicode MS" pitchFamily="34" charset="-122"/>
              </a:rPr>
              <a:t>Valgrind</a:t>
            </a:r>
            <a:endParaRPr lang="en-US" altLang="zh-CN" sz="2000" dirty="0" smtClean="0">
              <a:cs typeface="Arial Unicode MS" pitchFamily="34" charset="-122"/>
            </a:endParaRPr>
          </a:p>
          <a:p>
            <a:pPr lvl="2"/>
            <a:r>
              <a:rPr lang="en-US" altLang="zh-CN" sz="2000" dirty="0" err="1" smtClean="0">
                <a:cs typeface="Arial Unicode MS" pitchFamily="34" charset="-122"/>
              </a:rPr>
              <a:t>AddressSantizer</a:t>
            </a:r>
            <a:endParaRPr lang="en-US" altLang="zh-CN" sz="2000" dirty="0" smtClean="0">
              <a:cs typeface="Arial Unicode MS" pitchFamily="34" charset="-122"/>
            </a:endParaRPr>
          </a:p>
          <a:p>
            <a:pPr lvl="2"/>
            <a:endParaRPr lang="en-US" altLang="zh-CN" sz="2000" dirty="0">
              <a:cs typeface="Arial Unicode MS" pitchFamily="34" charset="-122"/>
            </a:endParaRPr>
          </a:p>
          <a:p>
            <a:pPr lvl="1"/>
            <a:r>
              <a:rPr lang="zh-CN" altLang="en-US" dirty="0" smtClean="0">
                <a:cs typeface="Arial Unicode MS" pitchFamily="34" charset="-122"/>
              </a:rPr>
              <a:t>性能分析工具</a:t>
            </a:r>
            <a:endParaRPr lang="en-US" altLang="zh-CN" dirty="0" smtClean="0">
              <a:cs typeface="Arial Unicode MS" pitchFamily="34" charset="-122"/>
            </a:endParaRPr>
          </a:p>
          <a:p>
            <a:pPr lvl="2"/>
            <a:r>
              <a:rPr lang="en-US" altLang="zh-CN" dirty="0" err="1">
                <a:cs typeface="Arial Unicode MS" pitchFamily="34" charset="-122"/>
              </a:rPr>
              <a:t>v</a:t>
            </a:r>
            <a:r>
              <a:rPr lang="en-US" altLang="zh-CN" dirty="0" err="1" smtClean="0">
                <a:cs typeface="Arial Unicode MS" pitchFamily="34" charset="-122"/>
              </a:rPr>
              <a:t>tune</a:t>
            </a:r>
            <a:endParaRPr lang="en-US" altLang="zh-CN" dirty="0" smtClean="0">
              <a:cs typeface="Arial Unicode MS" pitchFamily="34" charset="-122"/>
            </a:endParaRPr>
          </a:p>
          <a:p>
            <a:pPr lvl="2"/>
            <a:r>
              <a:rPr lang="en-US" altLang="zh-CN" dirty="0" err="1">
                <a:cs typeface="Arial Unicode MS" pitchFamily="34" charset="-122"/>
              </a:rPr>
              <a:t>oprofile</a:t>
            </a:r>
            <a:endParaRPr lang="en-US" altLang="zh-CN" dirty="0" smtClean="0">
              <a:cs typeface="Arial Unicode MS" pitchFamily="34" charset="-122"/>
            </a:endParaRPr>
          </a:p>
          <a:p>
            <a:pPr lvl="2"/>
            <a:endParaRPr lang="en-US" altLang="zh-CN" sz="2000" dirty="0" smtClean="0">
              <a:cs typeface="Arial Unicode MS" pitchFamily="34" charset="-122"/>
            </a:endParaRPr>
          </a:p>
          <a:p>
            <a:pPr lvl="1"/>
            <a:endParaRPr lang="en-US" altLang="zh-CN" sz="2000" dirty="0" smtClean="0">
              <a:cs typeface="Arial Unicode MS" pitchFamily="34" charset="-122"/>
            </a:endParaRPr>
          </a:p>
          <a:p>
            <a:pPr lvl="1"/>
            <a:endParaRPr lang="en-US" altLang="zh-CN" sz="2400" b="0" dirty="0" smtClean="0">
              <a:cs typeface="Arial Unicode MS" pitchFamily="34" charset="-122"/>
            </a:endParaRPr>
          </a:p>
          <a:p>
            <a:pPr marL="3657600" lvl="8" indent="0">
              <a:buNone/>
            </a:pPr>
            <a:endParaRPr lang="en-US" altLang="zh-CN" sz="1600" b="0" dirty="0">
              <a:cs typeface="Arial Unicode MS" pitchFamily="34" charset="-122"/>
            </a:endParaRPr>
          </a:p>
        </p:txBody>
      </p:sp>
    </p:spTree>
    <p:extLst>
      <p:ext uri="{BB962C8B-B14F-4D97-AF65-F5344CB8AC3E}">
        <p14:creationId xmlns:p14="http://schemas.microsoft.com/office/powerpoint/2010/main" val="12907359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4198636" y="4293095"/>
            <a:ext cx="2047356" cy="1384995"/>
          </a:xfrm>
          <a:prstGeom prst="rect">
            <a:avLst/>
          </a:prstGeom>
          <a:noFill/>
          <a:effectLst>
            <a:outerShdw blurRad="50800" dist="38100" dir="2700000" algn="tl" rotWithShape="0">
              <a:prstClr val="black">
                <a:alpha val="40000"/>
              </a:prstClr>
            </a:outerShdw>
          </a:effectLst>
        </p:spPr>
        <p:txBody>
          <a:bodyPr wrap="none" rtlCol="0">
            <a:spAutoFit/>
          </a:bodyPr>
          <a:lstStyle/>
          <a:p>
            <a:pPr algn="ctr">
              <a:lnSpc>
                <a:spcPct val="150000"/>
              </a:lnSpc>
            </a:pPr>
            <a:r>
              <a:rPr lang="zh-CN" altLang="en-US" sz="2800" b="1" dirty="0" smtClean="0">
                <a:latin typeface="微软雅黑" pitchFamily="34" charset="-122"/>
                <a:ea typeface="微软雅黑" pitchFamily="34" charset="-122"/>
              </a:rPr>
              <a:t>陈旭</a:t>
            </a:r>
            <a:endParaRPr lang="en-US" altLang="zh-CN" sz="2800" b="1" dirty="0" smtClean="0">
              <a:latin typeface="微软雅黑" pitchFamily="34" charset="-122"/>
              <a:ea typeface="微软雅黑" pitchFamily="34" charset="-122"/>
            </a:endParaRPr>
          </a:p>
          <a:p>
            <a:pPr algn="ctr">
              <a:lnSpc>
                <a:spcPct val="150000"/>
              </a:lnSpc>
            </a:pPr>
            <a:r>
              <a:rPr lang="en-US" altLang="zh-CN" sz="2800" b="1" dirty="0" smtClean="0">
                <a:latin typeface="微软雅黑" pitchFamily="34" charset="-122"/>
                <a:ea typeface="微软雅黑" pitchFamily="34" charset="-122"/>
              </a:rPr>
              <a:t>2018-7-24</a:t>
            </a:r>
            <a:endParaRPr lang="zh-CN" altLang="en-US" sz="2800" b="1" dirty="0">
              <a:latin typeface="微软雅黑" pitchFamily="34" charset="-122"/>
              <a:ea typeface="微软雅黑" pitchFamily="34" charset="-122"/>
            </a:endParaRPr>
          </a:p>
        </p:txBody>
      </p:sp>
      <p:sp>
        <p:nvSpPr>
          <p:cNvPr id="19" name="标题 1"/>
          <p:cNvSpPr txBox="1">
            <a:spLocks/>
          </p:cNvSpPr>
          <p:nvPr/>
        </p:nvSpPr>
        <p:spPr>
          <a:xfrm>
            <a:off x="251520" y="1484784"/>
            <a:ext cx="7772400" cy="921714"/>
          </a:xfrm>
          <a:prstGeom prst="rect">
            <a:avLst/>
          </a:prstGeom>
        </p:spPr>
        <p:txBody>
          <a:bodyPr/>
          <a:lstStyle>
            <a:lvl1pPr algn="l" rtl="0" eaLnBrk="0" fontAlgn="base" hangingPunct="0">
              <a:spcBef>
                <a:spcPct val="0"/>
              </a:spcBef>
              <a:spcAft>
                <a:spcPct val="0"/>
              </a:spcAft>
              <a:defRPr sz="2400" kern="1200">
                <a:solidFill>
                  <a:srgbClr val="D42E12"/>
                </a:solidFill>
                <a:latin typeface="Arial" pitchFamily="34" charset="0"/>
                <a:ea typeface="+mj-ea"/>
                <a:cs typeface="+mj-cs"/>
              </a:defRPr>
            </a:lvl1pPr>
            <a:lvl2pPr algn="l" rtl="0" eaLnBrk="0" fontAlgn="base" hangingPunct="0">
              <a:spcBef>
                <a:spcPct val="0"/>
              </a:spcBef>
              <a:spcAft>
                <a:spcPct val="0"/>
              </a:spcAft>
              <a:defRPr sz="2400">
                <a:solidFill>
                  <a:srgbClr val="D42E12"/>
                </a:solidFill>
                <a:latin typeface="Arial" pitchFamily="34" charset="0"/>
              </a:defRPr>
            </a:lvl2pPr>
            <a:lvl3pPr algn="l" rtl="0" eaLnBrk="0" fontAlgn="base" hangingPunct="0">
              <a:spcBef>
                <a:spcPct val="0"/>
              </a:spcBef>
              <a:spcAft>
                <a:spcPct val="0"/>
              </a:spcAft>
              <a:defRPr sz="2400">
                <a:solidFill>
                  <a:srgbClr val="D42E12"/>
                </a:solidFill>
                <a:latin typeface="Arial" pitchFamily="34" charset="0"/>
              </a:defRPr>
            </a:lvl3pPr>
            <a:lvl4pPr algn="l" rtl="0" eaLnBrk="0" fontAlgn="base" hangingPunct="0">
              <a:spcBef>
                <a:spcPct val="0"/>
              </a:spcBef>
              <a:spcAft>
                <a:spcPct val="0"/>
              </a:spcAft>
              <a:defRPr sz="2400">
                <a:solidFill>
                  <a:srgbClr val="D42E12"/>
                </a:solidFill>
                <a:latin typeface="Arial" pitchFamily="34" charset="0"/>
              </a:defRPr>
            </a:lvl4pPr>
            <a:lvl5pPr algn="l" rtl="0" eaLnBrk="0" fontAlgn="base" hangingPunct="0">
              <a:spcBef>
                <a:spcPct val="0"/>
              </a:spcBef>
              <a:spcAft>
                <a:spcPct val="0"/>
              </a:spcAft>
              <a:defRPr sz="2400">
                <a:solidFill>
                  <a:srgbClr val="D42E12"/>
                </a:solidFill>
                <a:latin typeface="Arial" pitchFamily="34" charset="0"/>
              </a:defRPr>
            </a:lvl5pPr>
            <a:lvl6pPr marL="457200" algn="l" rtl="0" fontAlgn="base">
              <a:spcBef>
                <a:spcPct val="0"/>
              </a:spcBef>
              <a:spcAft>
                <a:spcPct val="0"/>
              </a:spcAft>
              <a:defRPr sz="2400">
                <a:solidFill>
                  <a:srgbClr val="D42E12"/>
                </a:solidFill>
                <a:latin typeface="Futura Medium" pitchFamily="2" charset="0"/>
              </a:defRPr>
            </a:lvl6pPr>
            <a:lvl7pPr marL="914400" algn="l" rtl="0" fontAlgn="base">
              <a:spcBef>
                <a:spcPct val="0"/>
              </a:spcBef>
              <a:spcAft>
                <a:spcPct val="0"/>
              </a:spcAft>
              <a:defRPr sz="2400">
                <a:solidFill>
                  <a:srgbClr val="D42E12"/>
                </a:solidFill>
                <a:latin typeface="Futura Medium" pitchFamily="2" charset="0"/>
              </a:defRPr>
            </a:lvl7pPr>
            <a:lvl8pPr marL="1371600" algn="l" rtl="0" fontAlgn="base">
              <a:spcBef>
                <a:spcPct val="0"/>
              </a:spcBef>
              <a:spcAft>
                <a:spcPct val="0"/>
              </a:spcAft>
              <a:defRPr sz="2400">
                <a:solidFill>
                  <a:srgbClr val="D42E12"/>
                </a:solidFill>
                <a:latin typeface="Futura Medium" pitchFamily="2" charset="0"/>
              </a:defRPr>
            </a:lvl8pPr>
            <a:lvl9pPr marL="1828800" algn="l" rtl="0" fontAlgn="base">
              <a:spcBef>
                <a:spcPct val="0"/>
              </a:spcBef>
              <a:spcAft>
                <a:spcPct val="0"/>
              </a:spcAft>
              <a:defRPr sz="2400">
                <a:solidFill>
                  <a:srgbClr val="D42E12"/>
                </a:solidFill>
                <a:latin typeface="Futura Medium" pitchFamily="2" charset="0"/>
              </a:defRPr>
            </a:lvl9pPr>
          </a:lstStyle>
          <a:p>
            <a:pPr algn="ctr"/>
            <a:r>
              <a:rPr lang="zh-CN" altLang="en-US" sz="6000" b="1" dirty="0" smtClean="0">
                <a:solidFill>
                  <a:schemeClr val="tx1"/>
                </a:solidFill>
                <a:latin typeface="微软雅黑" pitchFamily="34" charset="-122"/>
                <a:ea typeface="微软雅黑" pitchFamily="34" charset="-122"/>
                <a:cs typeface="+mn-cs"/>
              </a:rPr>
              <a:t>如何做好工程</a:t>
            </a:r>
            <a:endParaRPr lang="zh-CN" altLang="en-US" sz="6000" b="1" dirty="0">
              <a:solidFill>
                <a:schemeClr val="tx1"/>
              </a:solidFill>
              <a:latin typeface="微软雅黑" pitchFamily="34" charset="-122"/>
              <a:ea typeface="微软雅黑" pitchFamily="34" charset="-122"/>
              <a:cs typeface="+mn-cs"/>
            </a:endParaRPr>
          </a:p>
        </p:txBody>
      </p:sp>
      <p:cxnSp>
        <p:nvCxnSpPr>
          <p:cNvPr id="3" name="直接连接符 2"/>
          <p:cNvCxnSpPr/>
          <p:nvPr/>
        </p:nvCxnSpPr>
        <p:spPr>
          <a:xfrm flipV="1">
            <a:off x="3419872" y="5013177"/>
            <a:ext cx="5508000" cy="1"/>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3731" y="2727230"/>
            <a:ext cx="2447925" cy="236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65048300"/>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懒</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模块</a:t>
            </a:r>
            <a:r>
              <a:rPr lang="en-US" altLang="zh-CN" sz="2800" b="0" dirty="0" smtClean="0">
                <a:cs typeface="Arial Unicode MS" pitchFamily="34" charset="-122"/>
              </a:rPr>
              <a:t>,</a:t>
            </a:r>
            <a:r>
              <a:rPr lang="zh-CN" altLang="en-US" sz="2800" b="0" dirty="0" smtClean="0">
                <a:cs typeface="Arial Unicode MS" pitchFamily="34" charset="-122"/>
              </a:rPr>
              <a:t>框架</a:t>
            </a:r>
            <a:r>
              <a:rPr lang="en-US" altLang="zh-CN" sz="2800" b="0" dirty="0" smtClean="0">
                <a:cs typeface="Arial Unicode MS" pitchFamily="34" charset="-122"/>
              </a:rPr>
              <a:t>, </a:t>
            </a:r>
            <a:r>
              <a:rPr lang="zh-CN" altLang="en-US" sz="2800" b="0" dirty="0" smtClean="0">
                <a:cs typeface="Arial Unicode MS" pitchFamily="34" charset="-122"/>
              </a:rPr>
              <a:t>保持开放的心态</a:t>
            </a:r>
            <a:r>
              <a:rPr lang="en-US" altLang="zh-CN" sz="2800" b="0" dirty="0" smtClean="0">
                <a:cs typeface="Arial Unicode MS" pitchFamily="34" charset="-122"/>
              </a:rPr>
              <a:t>,</a:t>
            </a:r>
            <a:r>
              <a:rPr lang="zh-CN" altLang="en-US" sz="2800" b="0" dirty="0" smtClean="0">
                <a:cs typeface="Arial Unicode MS" pitchFamily="34" charset="-122"/>
              </a:rPr>
              <a:t>拿来主义</a:t>
            </a:r>
            <a:endParaRPr lang="en-US" altLang="zh-CN" sz="2800" b="0" dirty="0" smtClean="0">
              <a:cs typeface="Arial Unicode MS" pitchFamily="34" charset="-122"/>
            </a:endParaRPr>
          </a:p>
          <a:p>
            <a:pPr lvl="1"/>
            <a:r>
              <a:rPr lang="en-US" altLang="zh-CN" sz="2400" b="0" dirty="0" smtClean="0">
                <a:cs typeface="Arial Unicode MS" pitchFamily="34" charset="-122"/>
              </a:rPr>
              <a:t>Boost</a:t>
            </a:r>
          </a:p>
          <a:p>
            <a:pPr lvl="1"/>
            <a:r>
              <a:rPr lang="en-US" altLang="zh-CN" sz="2400" dirty="0" err="1" smtClean="0">
                <a:cs typeface="Arial Unicode MS" pitchFamily="34" charset="-122"/>
              </a:rPr>
              <a:t>Tinyxml</a:t>
            </a:r>
            <a:r>
              <a:rPr lang="en-US" altLang="zh-CN" sz="2400" dirty="0" smtClean="0">
                <a:cs typeface="Arial Unicode MS" pitchFamily="34" charset="-122"/>
              </a:rPr>
              <a:t>, </a:t>
            </a:r>
            <a:r>
              <a:rPr lang="en-US" altLang="zh-CN" sz="2400" dirty="0" err="1">
                <a:cs typeface="Arial Unicode MS" pitchFamily="34" charset="-122"/>
              </a:rPr>
              <a:t>J</a:t>
            </a:r>
            <a:r>
              <a:rPr lang="en-US" altLang="zh-CN" sz="2400" dirty="0" err="1" smtClean="0">
                <a:cs typeface="Arial Unicode MS" pitchFamily="34" charset="-122"/>
              </a:rPr>
              <a:t>soncpp</a:t>
            </a:r>
            <a:endParaRPr lang="en-US" altLang="zh-CN" sz="2400" dirty="0" smtClean="0">
              <a:cs typeface="Arial Unicode MS" pitchFamily="34" charset="-122"/>
            </a:endParaRPr>
          </a:p>
          <a:p>
            <a:pPr lvl="1"/>
            <a:r>
              <a:rPr lang="en-US" altLang="zh-CN" sz="2400" b="0" dirty="0" smtClean="0">
                <a:cs typeface="Arial Unicode MS" pitchFamily="34" charset="-122"/>
              </a:rPr>
              <a:t>MD5</a:t>
            </a:r>
          </a:p>
          <a:p>
            <a:pPr lvl="1"/>
            <a:r>
              <a:rPr lang="en-US" altLang="zh-CN" sz="2400" dirty="0" err="1" smtClean="0">
                <a:cs typeface="Arial Unicode MS" pitchFamily="34" charset="-122"/>
              </a:rPr>
              <a:t>Protobuff</a:t>
            </a:r>
            <a:endParaRPr lang="en-US" altLang="zh-CN" sz="2400" dirty="0" smtClean="0">
              <a:cs typeface="Arial Unicode MS" pitchFamily="34" charset="-122"/>
            </a:endParaRPr>
          </a:p>
          <a:p>
            <a:pPr lvl="1"/>
            <a:r>
              <a:rPr lang="en-US" altLang="zh-CN" sz="2400" b="0" dirty="0" err="1" smtClean="0">
                <a:cs typeface="Arial Unicode MS" pitchFamily="34" charset="-122"/>
              </a:rPr>
              <a:t>Tensorflow</a:t>
            </a:r>
            <a:endParaRPr lang="en-US" altLang="zh-CN" sz="2400" b="0" dirty="0" smtClean="0">
              <a:cs typeface="Arial Unicode MS" pitchFamily="34" charset="-122"/>
            </a:endParaRPr>
          </a:p>
          <a:p>
            <a:pPr lvl="1"/>
            <a:endParaRPr lang="en-US" altLang="zh-CN" sz="2400" b="0" dirty="0" smtClean="0">
              <a:cs typeface="Arial Unicode MS" pitchFamily="34" charset="-122"/>
            </a:endParaRPr>
          </a:p>
          <a:p>
            <a:pPr lvl="8"/>
            <a:endParaRPr lang="en-US" altLang="zh-CN" sz="1600" dirty="0" smtClean="0"/>
          </a:p>
          <a:p>
            <a:pPr lvl="1"/>
            <a:endParaRPr lang="en-US" altLang="zh-CN" sz="2400" dirty="0" smtClean="0">
              <a:cs typeface="Arial Unicode MS" pitchFamily="34" charset="-122"/>
            </a:endParaRPr>
          </a:p>
          <a:p>
            <a:pPr lvl="1"/>
            <a:endParaRPr lang="en-US" altLang="zh-CN" sz="2400" b="0" dirty="0" smtClean="0">
              <a:cs typeface="Arial Unicode MS" pitchFamily="34" charset="-122"/>
            </a:endParaRPr>
          </a:p>
          <a:p>
            <a:pPr marL="457200" lvl="1" indent="0">
              <a:buNone/>
            </a:pPr>
            <a:endParaRPr lang="en-US" altLang="zh-CN" sz="2400" b="0" dirty="0" smtClean="0">
              <a:cs typeface="Arial Unicode MS" pitchFamily="34" charset="-122"/>
            </a:endParaRPr>
          </a:p>
        </p:txBody>
      </p:sp>
    </p:spTree>
    <p:extLst>
      <p:ext uri="{BB962C8B-B14F-4D97-AF65-F5344CB8AC3E}">
        <p14:creationId xmlns:p14="http://schemas.microsoft.com/office/powerpoint/2010/main" val="282224209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懒</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pPr lvl="1"/>
            <a:r>
              <a:rPr lang="zh-CN" altLang="en-US" dirty="0" smtClean="0">
                <a:cs typeface="Arial Unicode MS" pitchFamily="34" charset="-122"/>
              </a:rPr>
              <a:t>代码</a:t>
            </a:r>
            <a:r>
              <a:rPr lang="en-US" altLang="zh-CN" dirty="0" smtClean="0">
                <a:cs typeface="Arial Unicode MS" pitchFamily="34" charset="-122"/>
              </a:rPr>
              <a:t>,</a:t>
            </a:r>
            <a:r>
              <a:rPr lang="zh-CN" altLang="en-US" dirty="0" smtClean="0">
                <a:cs typeface="Arial Unicode MS" pitchFamily="34" charset="-122"/>
              </a:rPr>
              <a:t>不重新发明轮子</a:t>
            </a:r>
            <a:endParaRPr lang="en-US" altLang="zh-CN" dirty="0" smtClean="0">
              <a:cs typeface="Arial Unicode MS" pitchFamily="34" charset="-122"/>
            </a:endParaRPr>
          </a:p>
          <a:p>
            <a:pPr lvl="2"/>
            <a:r>
              <a:rPr lang="zh-CN" altLang="en-US" dirty="0">
                <a:cs typeface="Arial Unicode MS" pitchFamily="34" charset="-122"/>
              </a:rPr>
              <a:t>写代码的时候总是想象维护你代码的家伙是一个知道你住在哪里的暴力精神病</a:t>
            </a:r>
            <a:r>
              <a:rPr lang="zh-CN" altLang="en-US" dirty="0" smtClean="0">
                <a:cs typeface="Arial Unicode MS" pitchFamily="34" charset="-122"/>
              </a:rPr>
              <a:t>患者</a:t>
            </a:r>
            <a:endParaRPr lang="en-US" altLang="zh-CN" dirty="0" smtClean="0">
              <a:cs typeface="Arial Unicode MS" pitchFamily="34" charset="-122"/>
            </a:endParaRPr>
          </a:p>
          <a:p>
            <a:pPr lvl="8"/>
            <a:r>
              <a:rPr lang="en-US" altLang="zh-CN" dirty="0" smtClean="0">
                <a:cs typeface="Arial Unicode MS" pitchFamily="34" charset="-122"/>
              </a:rPr>
              <a:t>Martin </a:t>
            </a:r>
            <a:r>
              <a:rPr lang="en-US" altLang="zh-CN" dirty="0">
                <a:cs typeface="Arial Unicode MS" pitchFamily="34" charset="-122"/>
              </a:rPr>
              <a:t>Golding</a:t>
            </a:r>
            <a:endParaRPr lang="en-US" altLang="zh-CN" dirty="0" smtClean="0">
              <a:cs typeface="Arial Unicode MS" pitchFamily="34" charset="-122"/>
            </a:endParaRPr>
          </a:p>
          <a:p>
            <a:pPr lvl="2"/>
            <a:r>
              <a:rPr lang="zh-CN" altLang="en-US" dirty="0">
                <a:cs typeface="Arial Unicode MS" pitchFamily="34" charset="-122"/>
              </a:rPr>
              <a:t>一个人写的烂软件将会给另一个人带来一份全职工</a:t>
            </a:r>
            <a:r>
              <a:rPr lang="zh-CN" altLang="en-US" dirty="0" smtClean="0">
                <a:cs typeface="Arial Unicode MS" pitchFamily="34" charset="-122"/>
              </a:rPr>
              <a:t>作</a:t>
            </a:r>
            <a:endParaRPr lang="en-US" altLang="zh-CN" dirty="0" smtClean="0">
              <a:cs typeface="Arial Unicode MS" pitchFamily="34" charset="-122"/>
            </a:endParaRPr>
          </a:p>
          <a:p>
            <a:pPr lvl="8"/>
            <a:r>
              <a:rPr lang="en-US" altLang="zh-CN" dirty="0"/>
              <a:t>Jessica </a:t>
            </a:r>
            <a:r>
              <a:rPr lang="en-US" altLang="zh-CN" dirty="0" smtClean="0"/>
              <a:t>Gaston</a:t>
            </a:r>
          </a:p>
          <a:p>
            <a:pPr lvl="2"/>
            <a:r>
              <a:rPr lang="zh-CN" altLang="en-US" dirty="0" smtClean="0"/>
              <a:t>同一份代码不读第三遍</a:t>
            </a:r>
            <a:endParaRPr lang="en-US" altLang="zh-CN" dirty="0" smtClean="0"/>
          </a:p>
          <a:p>
            <a:pPr lvl="8"/>
            <a:endParaRPr lang="en-US" altLang="zh-CN" sz="1600" dirty="0" smtClean="0"/>
          </a:p>
          <a:p>
            <a:pPr lvl="1"/>
            <a:endParaRPr lang="en-US" altLang="zh-CN" sz="2400" dirty="0" smtClean="0">
              <a:cs typeface="Arial Unicode MS" pitchFamily="34" charset="-122"/>
            </a:endParaRPr>
          </a:p>
          <a:p>
            <a:pPr lvl="1"/>
            <a:endParaRPr lang="en-US" altLang="zh-CN" sz="2400" b="0" dirty="0" smtClean="0">
              <a:cs typeface="Arial Unicode MS" pitchFamily="34" charset="-122"/>
            </a:endParaRPr>
          </a:p>
          <a:p>
            <a:pPr marL="457200" lvl="1" indent="0">
              <a:buNone/>
            </a:pPr>
            <a:endParaRPr lang="en-US" altLang="zh-CN" sz="2400" b="0" dirty="0" smtClean="0">
              <a:cs typeface="Arial Unicode MS" pitchFamily="34" charset="-122"/>
            </a:endParaRPr>
          </a:p>
        </p:txBody>
      </p:sp>
    </p:spTree>
    <p:extLst>
      <p:ext uri="{BB962C8B-B14F-4D97-AF65-F5344CB8AC3E}">
        <p14:creationId xmlns:p14="http://schemas.microsoft.com/office/powerpoint/2010/main" val="12182731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懒</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软件开发各阶段占比</a:t>
            </a:r>
            <a:endParaRPr lang="en-US" altLang="zh-CN" sz="2800" b="0" dirty="0" smtClean="0">
              <a:cs typeface="Arial Unicode MS" pitchFamily="34" charset="-122"/>
            </a:endParaRPr>
          </a:p>
          <a:p>
            <a:pPr lvl="1"/>
            <a:r>
              <a:rPr lang="zh-CN" altLang="en-US" sz="2400" dirty="0" smtClean="0">
                <a:cs typeface="Arial Unicode MS" pitchFamily="34" charset="-122"/>
              </a:rPr>
              <a:t>需求</a:t>
            </a:r>
            <a:r>
              <a:rPr lang="en-US" altLang="zh-CN" sz="2400" dirty="0" smtClean="0">
                <a:cs typeface="Arial Unicode MS" pitchFamily="34" charset="-122"/>
              </a:rPr>
              <a:t>,</a:t>
            </a:r>
            <a:r>
              <a:rPr lang="zh-CN" altLang="en-US" sz="2400" dirty="0" smtClean="0">
                <a:cs typeface="Arial Unicode MS" pitchFamily="34" charset="-122"/>
              </a:rPr>
              <a:t>设计</a:t>
            </a:r>
            <a:r>
              <a:rPr lang="en-US" altLang="zh-CN" sz="2400" dirty="0" smtClean="0">
                <a:cs typeface="Arial Unicode MS" pitchFamily="34" charset="-122"/>
              </a:rPr>
              <a:t>,</a:t>
            </a:r>
            <a:r>
              <a:rPr lang="zh-CN" altLang="en-US" sz="2400" dirty="0" smtClean="0">
                <a:cs typeface="Arial Unicode MS" pitchFamily="34" charset="-122"/>
              </a:rPr>
              <a:t>开发</a:t>
            </a:r>
            <a:r>
              <a:rPr lang="en-US" altLang="zh-CN" sz="2400" dirty="0" smtClean="0">
                <a:cs typeface="Arial Unicode MS" pitchFamily="34" charset="-122"/>
              </a:rPr>
              <a:t>,</a:t>
            </a:r>
            <a:r>
              <a:rPr lang="zh-CN" altLang="en-US" sz="2400" dirty="0" smtClean="0">
                <a:cs typeface="Arial Unicode MS" pitchFamily="34" charset="-122"/>
              </a:rPr>
              <a:t>测试 </a:t>
            </a:r>
            <a:r>
              <a:rPr lang="en-US" altLang="zh-CN" sz="2400" dirty="0" smtClean="0">
                <a:cs typeface="Arial Unicode MS" pitchFamily="34" charset="-122"/>
              </a:rPr>
              <a:t>30%</a:t>
            </a:r>
          </a:p>
          <a:p>
            <a:pPr lvl="1"/>
            <a:r>
              <a:rPr lang="zh-CN" altLang="en-US" sz="2400" b="0" dirty="0" smtClean="0">
                <a:cs typeface="Arial Unicode MS" pitchFamily="34" charset="-122"/>
              </a:rPr>
              <a:t>软件维护 </a:t>
            </a:r>
            <a:r>
              <a:rPr lang="en-US" altLang="zh-CN" sz="2400" b="0" dirty="0" smtClean="0">
                <a:cs typeface="Arial Unicode MS" pitchFamily="34" charset="-122"/>
              </a:rPr>
              <a:t>70%</a:t>
            </a:r>
          </a:p>
          <a:p>
            <a:pPr lvl="1"/>
            <a:r>
              <a:rPr lang="zh-CN" altLang="en-US" sz="2400" dirty="0" smtClean="0">
                <a:cs typeface="Arial Unicode MS" pitchFamily="34" charset="-122"/>
              </a:rPr>
              <a:t>要求我们尽量加快软件维护速度</a:t>
            </a:r>
            <a:endParaRPr lang="en-US" altLang="zh-CN" sz="2400" dirty="0" smtClean="0">
              <a:cs typeface="Arial Unicode MS" pitchFamily="34" charset="-122"/>
            </a:endParaRPr>
          </a:p>
          <a:p>
            <a:endParaRPr lang="en-US" altLang="zh-CN" sz="2800" b="0" dirty="0">
              <a:cs typeface="Arial Unicode MS" pitchFamily="34" charset="-122"/>
            </a:endParaRPr>
          </a:p>
          <a:p>
            <a:r>
              <a:rPr lang="zh-CN" altLang="en-US" sz="2800" b="0" dirty="0" smtClean="0">
                <a:cs typeface="Arial Unicode MS" pitchFamily="34" charset="-122"/>
              </a:rPr>
              <a:t>软件维护的</a:t>
            </a:r>
            <a:r>
              <a:rPr lang="en-US" altLang="zh-CN" sz="2800" b="0" dirty="0" smtClean="0">
                <a:cs typeface="Arial Unicode MS" pitchFamily="34" charset="-122"/>
              </a:rPr>
              <a:t>4</a:t>
            </a:r>
            <a:r>
              <a:rPr lang="zh-CN" altLang="en-US" sz="2800" b="0" dirty="0" smtClean="0">
                <a:cs typeface="Arial Unicode MS" pitchFamily="34" charset="-122"/>
              </a:rPr>
              <a:t>种类型</a:t>
            </a:r>
            <a:endParaRPr lang="en-US" altLang="zh-CN" sz="2800" b="0" dirty="0" smtClean="0">
              <a:cs typeface="Arial Unicode MS" pitchFamily="34" charset="-122"/>
            </a:endParaRPr>
          </a:p>
          <a:p>
            <a:pPr lvl="1"/>
            <a:r>
              <a:rPr lang="zh-CN" altLang="en-US" sz="2400" dirty="0" smtClean="0">
                <a:cs typeface="Arial Unicode MS" pitchFamily="34" charset="-122"/>
              </a:rPr>
              <a:t>改正性维护</a:t>
            </a:r>
            <a:endParaRPr lang="en-US" altLang="zh-CN" sz="2400" dirty="0" smtClean="0">
              <a:cs typeface="Arial Unicode MS" pitchFamily="34" charset="-122"/>
            </a:endParaRPr>
          </a:p>
          <a:p>
            <a:pPr lvl="1"/>
            <a:r>
              <a:rPr lang="zh-CN" altLang="en-US" sz="2400" b="0" dirty="0">
                <a:cs typeface="Arial Unicode MS" pitchFamily="34" charset="-122"/>
              </a:rPr>
              <a:t>适应</a:t>
            </a:r>
            <a:r>
              <a:rPr lang="zh-CN" altLang="en-US" sz="2400" b="0" dirty="0" smtClean="0">
                <a:cs typeface="Arial Unicode MS" pitchFamily="34" charset="-122"/>
              </a:rPr>
              <a:t>新维护</a:t>
            </a:r>
            <a:endParaRPr lang="en-US" altLang="zh-CN" sz="2400" b="0" dirty="0" smtClean="0">
              <a:cs typeface="Arial Unicode MS" pitchFamily="34" charset="-122"/>
            </a:endParaRPr>
          </a:p>
          <a:p>
            <a:pPr lvl="1"/>
            <a:r>
              <a:rPr lang="zh-CN" altLang="en-US" sz="2400" dirty="0">
                <a:cs typeface="Arial Unicode MS" pitchFamily="34" charset="-122"/>
              </a:rPr>
              <a:t>完善</a:t>
            </a:r>
            <a:r>
              <a:rPr lang="zh-CN" altLang="en-US" sz="2400" dirty="0" smtClean="0">
                <a:cs typeface="Arial Unicode MS" pitchFamily="34" charset="-122"/>
              </a:rPr>
              <a:t>性维护</a:t>
            </a:r>
            <a:endParaRPr lang="en-US" altLang="zh-CN" sz="2400" dirty="0" smtClean="0">
              <a:cs typeface="Arial Unicode MS" pitchFamily="34" charset="-122"/>
            </a:endParaRPr>
          </a:p>
          <a:p>
            <a:pPr lvl="1"/>
            <a:r>
              <a:rPr lang="zh-CN" altLang="en-US" sz="2400" b="0" dirty="0" smtClean="0">
                <a:cs typeface="Arial Unicode MS" pitchFamily="34" charset="-122"/>
              </a:rPr>
              <a:t>预防性维护</a:t>
            </a:r>
            <a:endParaRPr lang="en-US" altLang="zh-CN" sz="2400" b="0" dirty="0" smtClean="0">
              <a:cs typeface="Arial Unicode MS" pitchFamily="34" charset="-122"/>
            </a:endParaRPr>
          </a:p>
          <a:p>
            <a:pPr lvl="1"/>
            <a:endParaRPr lang="en-US" altLang="zh-CN" sz="2400" b="0" dirty="0" smtClean="0">
              <a:cs typeface="Arial Unicode MS" pitchFamily="34" charset="-122"/>
            </a:endParaRPr>
          </a:p>
          <a:p>
            <a:pPr lvl="1"/>
            <a:endParaRPr lang="en-US" altLang="zh-CN" sz="2400" b="0" dirty="0" smtClean="0">
              <a:cs typeface="Arial Unicode MS" pitchFamily="34" charset="-122"/>
            </a:endParaRPr>
          </a:p>
          <a:p>
            <a:pPr lvl="8"/>
            <a:endParaRPr lang="en-US" altLang="zh-CN" sz="1600" dirty="0" smtClean="0"/>
          </a:p>
          <a:p>
            <a:pPr lvl="1"/>
            <a:endParaRPr lang="en-US" altLang="zh-CN" sz="2400" dirty="0" smtClean="0">
              <a:cs typeface="Arial Unicode MS" pitchFamily="34" charset="-122"/>
            </a:endParaRPr>
          </a:p>
          <a:p>
            <a:pPr lvl="1"/>
            <a:endParaRPr lang="en-US" altLang="zh-CN" sz="2400" b="0" dirty="0" smtClean="0">
              <a:cs typeface="Arial Unicode MS" pitchFamily="34" charset="-122"/>
            </a:endParaRPr>
          </a:p>
          <a:p>
            <a:pPr marL="457200" lvl="1" indent="0">
              <a:buNone/>
            </a:pPr>
            <a:endParaRPr lang="en-US" altLang="zh-CN" sz="2400" b="0" dirty="0" smtClean="0">
              <a:cs typeface="Arial Unicode MS" pitchFamily="34" charset="-122"/>
            </a:endParaRPr>
          </a:p>
        </p:txBody>
      </p:sp>
    </p:spTree>
    <p:extLst>
      <p:ext uri="{BB962C8B-B14F-4D97-AF65-F5344CB8AC3E}">
        <p14:creationId xmlns:p14="http://schemas.microsoft.com/office/powerpoint/2010/main" val="20008951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懒</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en-US" altLang="zh-CN" sz="2800" b="0" dirty="0" smtClean="0">
                <a:cs typeface="Arial Unicode MS" pitchFamily="34" charset="-122"/>
              </a:rPr>
              <a:t>Bug-</a:t>
            </a:r>
            <a:r>
              <a:rPr lang="zh-CN" altLang="en-US" sz="2800" b="0" dirty="0" smtClean="0">
                <a:cs typeface="Arial Unicode MS" pitchFamily="34" charset="-122"/>
              </a:rPr>
              <a:t>软件开发者加班的根源</a:t>
            </a:r>
            <a:endParaRPr lang="en-US" altLang="zh-CN" sz="2800" b="0" dirty="0" smtClean="0">
              <a:cs typeface="Arial Unicode MS" pitchFamily="34" charset="-122"/>
            </a:endParaRPr>
          </a:p>
          <a:p>
            <a:pPr lvl="1"/>
            <a:r>
              <a:rPr lang="zh-CN" altLang="en-US" sz="2400" dirty="0" smtClean="0">
                <a:cs typeface="Arial Unicode MS" pitchFamily="34" charset="-122"/>
              </a:rPr>
              <a:t>维护的</a:t>
            </a:r>
            <a:r>
              <a:rPr lang="en-US" altLang="zh-CN" sz="2400" dirty="0" smtClean="0">
                <a:cs typeface="Arial Unicode MS" pitchFamily="34" charset="-122"/>
              </a:rPr>
              <a:t>4</a:t>
            </a:r>
            <a:r>
              <a:rPr lang="zh-CN" altLang="en-US" sz="2400" dirty="0" smtClean="0">
                <a:cs typeface="Arial Unicode MS" pitchFamily="34" charset="-122"/>
              </a:rPr>
              <a:t>个阶段均可能产生大量的</a:t>
            </a:r>
            <a:r>
              <a:rPr lang="en-US" altLang="zh-CN" sz="2400" dirty="0" smtClean="0">
                <a:cs typeface="Arial Unicode MS" pitchFamily="34" charset="-122"/>
              </a:rPr>
              <a:t>bug</a:t>
            </a:r>
          </a:p>
          <a:p>
            <a:pPr lvl="1"/>
            <a:r>
              <a:rPr lang="zh-CN" altLang="en-US" sz="2400" dirty="0" smtClean="0">
                <a:cs typeface="Arial Unicode MS" pitchFamily="34" charset="-122"/>
              </a:rPr>
              <a:t>阿波罗登月的</a:t>
            </a:r>
            <a:r>
              <a:rPr lang="en-US" altLang="zh-CN" sz="2400" dirty="0" smtClean="0">
                <a:cs typeface="Arial Unicode MS" pitchFamily="34" charset="-122"/>
              </a:rPr>
              <a:t>Bug</a:t>
            </a:r>
          </a:p>
          <a:p>
            <a:pPr lvl="1"/>
            <a:r>
              <a:rPr lang="en-US" altLang="zh-CN" sz="2400" b="0" dirty="0" smtClean="0">
                <a:cs typeface="Arial Unicode MS" pitchFamily="34" charset="-122"/>
              </a:rPr>
              <a:t>Google</a:t>
            </a:r>
            <a:r>
              <a:rPr lang="zh-CN" altLang="en-US" sz="2400" b="0" dirty="0" smtClean="0">
                <a:cs typeface="Arial Unicode MS" pitchFamily="34" charset="-122"/>
              </a:rPr>
              <a:t>异常处理产生的</a:t>
            </a:r>
            <a:r>
              <a:rPr lang="en-US" altLang="zh-CN" sz="2400" b="0" dirty="0" smtClean="0">
                <a:cs typeface="Arial Unicode MS" pitchFamily="34" charset="-122"/>
              </a:rPr>
              <a:t>Bug</a:t>
            </a:r>
          </a:p>
          <a:p>
            <a:pPr lvl="1"/>
            <a:endParaRPr lang="en-US" altLang="zh-CN" sz="2400" b="0" dirty="0" smtClean="0">
              <a:cs typeface="Arial Unicode MS" pitchFamily="34" charset="-122"/>
            </a:endParaRPr>
          </a:p>
          <a:p>
            <a:r>
              <a:rPr lang="zh-CN" altLang="en-US" sz="2800" b="0" dirty="0" smtClean="0">
                <a:cs typeface="Arial Unicode MS" pitchFamily="34" charset="-122"/>
              </a:rPr>
              <a:t>讯飞修复一个简易</a:t>
            </a:r>
            <a:r>
              <a:rPr lang="en-US" altLang="zh-CN" sz="2800" b="0" dirty="0" smtClean="0">
                <a:cs typeface="Arial Unicode MS" pitchFamily="34" charset="-122"/>
              </a:rPr>
              <a:t>Bug</a:t>
            </a:r>
            <a:r>
              <a:rPr lang="zh-CN" altLang="en-US" sz="2800" b="0" dirty="0" smtClean="0">
                <a:cs typeface="Arial Unicode MS" pitchFamily="34" charset="-122"/>
              </a:rPr>
              <a:t>的最低耗损</a:t>
            </a:r>
            <a:endParaRPr lang="en-US" altLang="zh-CN" sz="2800" b="0" dirty="0" smtClean="0">
              <a:cs typeface="Arial Unicode MS" pitchFamily="34" charset="-122"/>
            </a:endParaRPr>
          </a:p>
          <a:p>
            <a:pPr lvl="1"/>
            <a:r>
              <a:rPr lang="zh-CN" altLang="en-US" sz="2400" dirty="0" smtClean="0">
                <a:cs typeface="Arial Unicode MS" pitchFamily="34" charset="-122"/>
              </a:rPr>
              <a:t>云端</a:t>
            </a:r>
            <a:r>
              <a:rPr lang="en-US" altLang="zh-CN" sz="2400" dirty="0" smtClean="0">
                <a:cs typeface="Arial Unicode MS" pitchFamily="34" charset="-122"/>
              </a:rPr>
              <a:t>2.5</a:t>
            </a:r>
            <a:r>
              <a:rPr lang="zh-CN" altLang="en-US" sz="2400" dirty="0" smtClean="0">
                <a:cs typeface="Arial Unicode MS" pitchFamily="34" charset="-122"/>
              </a:rPr>
              <a:t>人日</a:t>
            </a:r>
            <a:r>
              <a:rPr lang="en-US" altLang="zh-CN" sz="2400" dirty="0" smtClean="0">
                <a:cs typeface="Arial Unicode MS" pitchFamily="34" charset="-122"/>
              </a:rPr>
              <a:t>+6000</a:t>
            </a:r>
            <a:r>
              <a:rPr lang="zh-CN" altLang="en-US" sz="2400" dirty="0" smtClean="0">
                <a:cs typeface="Arial Unicode MS" pitchFamily="34" charset="-122"/>
              </a:rPr>
              <a:t>元</a:t>
            </a:r>
            <a:endParaRPr lang="en-US" altLang="zh-CN" sz="2400" dirty="0" smtClean="0">
              <a:cs typeface="Arial Unicode MS" pitchFamily="34" charset="-122"/>
            </a:endParaRPr>
          </a:p>
          <a:p>
            <a:pPr lvl="1"/>
            <a:r>
              <a:rPr lang="zh-CN" altLang="en-US" sz="2400" dirty="0" smtClean="0">
                <a:cs typeface="Arial Unicode MS" pitchFamily="34" charset="-122"/>
              </a:rPr>
              <a:t>嵌入式端</a:t>
            </a:r>
            <a:r>
              <a:rPr lang="en-US" altLang="zh-CN" sz="2400" dirty="0" smtClean="0">
                <a:cs typeface="Arial Unicode MS" pitchFamily="34" charset="-122"/>
              </a:rPr>
              <a:t>, </a:t>
            </a:r>
            <a:r>
              <a:rPr lang="zh-CN" altLang="en-US" sz="2400" dirty="0" smtClean="0">
                <a:cs typeface="Arial Unicode MS" pitchFamily="34" charset="-122"/>
              </a:rPr>
              <a:t>无法计算</a:t>
            </a:r>
            <a:endParaRPr lang="en-US" altLang="zh-CN" sz="2400" dirty="0" smtClean="0">
              <a:cs typeface="Arial Unicode MS" pitchFamily="34" charset="-122"/>
            </a:endParaRPr>
          </a:p>
          <a:p>
            <a:pPr lvl="1"/>
            <a:endParaRPr lang="en-US" altLang="zh-CN" sz="2400" b="0" dirty="0" smtClean="0">
              <a:cs typeface="Arial Unicode MS" pitchFamily="34" charset="-122"/>
            </a:endParaRPr>
          </a:p>
          <a:p>
            <a:pPr lvl="1"/>
            <a:endParaRPr lang="en-US" altLang="zh-CN" b="0" dirty="0" smtClean="0">
              <a:cs typeface="Arial Unicode MS" pitchFamily="34" charset="-122"/>
            </a:endParaRPr>
          </a:p>
          <a:p>
            <a:pPr lvl="1"/>
            <a:endParaRPr lang="en-US" altLang="zh-CN" sz="2000" b="0" dirty="0" smtClean="0">
              <a:cs typeface="Arial Unicode MS" pitchFamily="34" charset="-122"/>
            </a:endParaRPr>
          </a:p>
          <a:p>
            <a:pPr lvl="1"/>
            <a:endParaRPr lang="en-US" altLang="zh-CN" sz="2400" b="0" dirty="0" smtClean="0">
              <a:cs typeface="Arial Unicode MS" pitchFamily="34" charset="-122"/>
            </a:endParaRPr>
          </a:p>
          <a:p>
            <a:pPr lvl="8"/>
            <a:endParaRPr lang="en-US" altLang="zh-CN" sz="1600" dirty="0" smtClean="0"/>
          </a:p>
          <a:p>
            <a:pPr lvl="1"/>
            <a:endParaRPr lang="en-US" altLang="zh-CN" sz="2400" dirty="0" smtClean="0">
              <a:cs typeface="Arial Unicode MS" pitchFamily="34" charset="-122"/>
            </a:endParaRPr>
          </a:p>
          <a:p>
            <a:pPr lvl="1"/>
            <a:endParaRPr lang="en-US" altLang="zh-CN" sz="2400" b="0" dirty="0" smtClean="0">
              <a:cs typeface="Arial Unicode MS" pitchFamily="34" charset="-122"/>
            </a:endParaRPr>
          </a:p>
          <a:p>
            <a:pPr marL="457200" lvl="1" indent="0">
              <a:buNone/>
            </a:pPr>
            <a:endParaRPr lang="en-US" altLang="zh-CN" sz="2400" b="0" dirty="0" smtClean="0">
              <a:cs typeface="Arial Unicode MS" pitchFamily="34" charset="-122"/>
            </a:endParaRPr>
          </a:p>
        </p:txBody>
      </p:sp>
      <p:sp>
        <p:nvSpPr>
          <p:cNvPr id="4" name="矩形 3"/>
          <p:cNvSpPr/>
          <p:nvPr/>
        </p:nvSpPr>
        <p:spPr>
          <a:xfrm>
            <a:off x="25798" y="5318035"/>
            <a:ext cx="9118202"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zh-CN" altLang="en-US"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最大的懒惰是尽量不生产</a:t>
            </a:r>
            <a:r>
              <a:rPr lang="en-US" altLang="zh-CN" sz="54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BUG</a:t>
            </a:r>
            <a:endParaRPr lang="zh-CN" alt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2000351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高效程序员的特征</a:t>
            </a:r>
            <a:endParaRPr lang="en-US" altLang="zh-CN" sz="2800" b="0" dirty="0" smtClean="0">
              <a:cs typeface="Arial Unicode MS" pitchFamily="34" charset="-122"/>
            </a:endParaRPr>
          </a:p>
          <a:p>
            <a:pPr lvl="1"/>
            <a:r>
              <a:rPr lang="zh-CN" altLang="en-US" sz="2400" dirty="0" smtClean="0">
                <a:cs typeface="Arial Unicode MS" pitchFamily="34" charset="-122"/>
              </a:rPr>
              <a:t>精力充沛</a:t>
            </a:r>
            <a:endParaRPr lang="en-US" altLang="zh-CN" sz="2400" b="0" dirty="0" smtClean="0">
              <a:cs typeface="Arial Unicode MS" pitchFamily="34" charset="-122"/>
            </a:endParaRPr>
          </a:p>
          <a:p>
            <a:pPr lvl="1"/>
            <a:r>
              <a:rPr lang="zh-CN" altLang="en-US" sz="2400" dirty="0" smtClean="0">
                <a:cs typeface="Arial Unicode MS" pitchFamily="34" charset="-122"/>
              </a:rPr>
              <a:t>思维敏捷</a:t>
            </a:r>
            <a:endParaRPr lang="en-US" altLang="zh-CN" sz="2400" dirty="0" smtClean="0">
              <a:cs typeface="Arial Unicode MS" pitchFamily="34" charset="-122"/>
            </a:endParaRPr>
          </a:p>
          <a:p>
            <a:pPr lvl="1"/>
            <a:r>
              <a:rPr lang="zh-CN" altLang="en-US" sz="2400" dirty="0" smtClean="0">
                <a:cs typeface="Arial Unicode MS" pitchFamily="34" charset="-122"/>
              </a:rPr>
              <a:t>动手能力强</a:t>
            </a:r>
            <a:endParaRPr lang="en-US" altLang="zh-CN" sz="2400" dirty="0" smtClean="0">
              <a:cs typeface="Arial Unicode MS" pitchFamily="34" charset="-122"/>
            </a:endParaRPr>
          </a:p>
          <a:p>
            <a:pPr lvl="1"/>
            <a:r>
              <a:rPr lang="zh-CN" altLang="en-US" sz="2400" dirty="0">
                <a:cs typeface="Arial Unicode MS" pitchFamily="34" charset="-122"/>
              </a:rPr>
              <a:t>工作</a:t>
            </a:r>
            <a:r>
              <a:rPr lang="zh-CN" altLang="en-US" sz="2400" dirty="0" smtClean="0">
                <a:cs typeface="Arial Unicode MS" pitchFamily="34" charset="-122"/>
              </a:rPr>
              <a:t>效率高</a:t>
            </a:r>
            <a:endParaRPr lang="en-US" altLang="zh-CN" sz="2400" dirty="0" smtClean="0">
              <a:cs typeface="Arial Unicode MS" pitchFamily="34" charset="-122"/>
            </a:endParaRPr>
          </a:p>
          <a:p>
            <a:pPr lvl="1"/>
            <a:endParaRPr lang="en-US" altLang="zh-CN" sz="2400" dirty="0" smtClean="0">
              <a:cs typeface="Arial Unicode MS" pitchFamily="34" charset="-122"/>
            </a:endParaRPr>
          </a:p>
          <a:p>
            <a:pPr lvl="1"/>
            <a:endParaRPr lang="en-US" altLang="zh-CN" sz="1200" b="0" dirty="0">
              <a:cs typeface="Arial Unicode MS" pitchFamily="34" charset="-122"/>
            </a:endParaRPr>
          </a:p>
        </p:txBody>
      </p:sp>
    </p:spTree>
    <p:extLst>
      <p:ext uri="{BB962C8B-B14F-4D97-AF65-F5344CB8AC3E}">
        <p14:creationId xmlns:p14="http://schemas.microsoft.com/office/powerpoint/2010/main" val="85979853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时间管理</a:t>
            </a:r>
            <a:endParaRPr lang="en-US" altLang="zh-CN" sz="2800" b="0" dirty="0" smtClean="0">
              <a:cs typeface="Arial Unicode MS" pitchFamily="34" charset="-122"/>
            </a:endParaRPr>
          </a:p>
          <a:p>
            <a:pPr lvl="1"/>
            <a:r>
              <a:rPr lang="zh-CN" altLang="en-US" sz="2400" dirty="0" smtClean="0"/>
              <a:t>定制</a:t>
            </a:r>
            <a:r>
              <a:rPr lang="zh-CN" altLang="en-US" sz="2400" dirty="0"/>
              <a:t>生活目标，按照重要程度</a:t>
            </a:r>
            <a:r>
              <a:rPr lang="zh-CN" altLang="en-US" sz="2400" dirty="0" smtClean="0"/>
              <a:t>排序</a:t>
            </a:r>
            <a:endParaRPr lang="en-US" altLang="zh-CN" sz="2400" dirty="0" smtClean="0"/>
          </a:p>
          <a:p>
            <a:pPr lvl="1"/>
            <a:r>
              <a:rPr lang="zh-CN" altLang="en-US" sz="2400" dirty="0" smtClean="0"/>
              <a:t>集中</a:t>
            </a:r>
            <a:r>
              <a:rPr lang="zh-CN" altLang="en-US" sz="2400" dirty="0"/>
              <a:t>精力完成最重要的</a:t>
            </a:r>
            <a:r>
              <a:rPr lang="zh-CN" altLang="en-US" sz="2400" dirty="0" smtClean="0"/>
              <a:t>任务</a:t>
            </a:r>
            <a:endParaRPr lang="en-US" altLang="zh-CN" sz="2400" dirty="0" smtClean="0"/>
          </a:p>
          <a:p>
            <a:pPr lvl="1"/>
            <a:r>
              <a:rPr lang="zh-CN" altLang="en-US" sz="2400" dirty="0" smtClean="0"/>
              <a:t>每时每刻</a:t>
            </a:r>
            <a:r>
              <a:rPr lang="zh-CN" altLang="en-US" sz="2400" dirty="0"/>
              <a:t>铭记你的最重要的</a:t>
            </a:r>
            <a:r>
              <a:rPr lang="zh-CN" altLang="en-US" sz="2400" dirty="0" smtClean="0"/>
              <a:t>目标</a:t>
            </a:r>
            <a:endParaRPr lang="en-US" altLang="zh-CN" sz="2400" dirty="0" smtClean="0"/>
          </a:p>
          <a:p>
            <a:pPr lvl="1"/>
            <a:r>
              <a:rPr lang="zh-CN" altLang="en-US" sz="2400" dirty="0" smtClean="0"/>
              <a:t>用</a:t>
            </a:r>
            <a:r>
              <a:rPr lang="zh-CN" altLang="en-US" sz="2400" dirty="0"/>
              <a:t>金钱衡量</a:t>
            </a:r>
            <a:r>
              <a:rPr lang="zh-CN" altLang="en-US" sz="2400" dirty="0" smtClean="0"/>
              <a:t>时间</a:t>
            </a:r>
            <a:endParaRPr lang="en-US" altLang="zh-CN" sz="2400" dirty="0" smtClean="0"/>
          </a:p>
          <a:p>
            <a:pPr lvl="1"/>
            <a:r>
              <a:rPr lang="zh-CN" altLang="en-US" sz="2400" dirty="0" smtClean="0"/>
              <a:t>不要</a:t>
            </a:r>
            <a:r>
              <a:rPr lang="zh-CN" altLang="en-US" sz="2400" dirty="0"/>
              <a:t>太执着于</a:t>
            </a:r>
            <a:r>
              <a:rPr lang="zh-CN" altLang="en-US" sz="2400" dirty="0" smtClean="0"/>
              <a:t>完美</a:t>
            </a:r>
            <a:endParaRPr lang="en-US" altLang="zh-CN" sz="2400" dirty="0" smtClean="0"/>
          </a:p>
          <a:p>
            <a:pPr lvl="1"/>
            <a:r>
              <a:rPr lang="zh-CN" altLang="en-US" sz="2400" dirty="0" smtClean="0"/>
              <a:t>为</a:t>
            </a:r>
            <a:r>
              <a:rPr lang="zh-CN" altLang="en-US" sz="2400" dirty="0"/>
              <a:t>每个任务设置一个</a:t>
            </a:r>
            <a:r>
              <a:rPr lang="zh-CN" altLang="en-US" sz="2400" dirty="0" smtClean="0"/>
              <a:t>时限</a:t>
            </a:r>
            <a:endParaRPr lang="en-US" altLang="zh-CN" sz="2400" dirty="0" smtClean="0"/>
          </a:p>
          <a:p>
            <a:pPr lvl="1"/>
            <a:r>
              <a:rPr lang="zh-CN" altLang="en-US" sz="2400" dirty="0" smtClean="0"/>
              <a:t>试</a:t>
            </a:r>
            <a:r>
              <a:rPr lang="zh-CN" altLang="en-US" sz="2400" dirty="0"/>
              <a:t>着为每天的工作制定</a:t>
            </a:r>
            <a:r>
              <a:rPr lang="zh-CN" altLang="en-US" sz="2400" dirty="0" smtClean="0"/>
              <a:t>时间表</a:t>
            </a:r>
            <a:endParaRPr lang="en-US" altLang="zh-CN" sz="1200" dirty="0">
              <a:cs typeface="Arial Unicode MS" pitchFamily="34" charset="-122"/>
            </a:endParaRPr>
          </a:p>
        </p:txBody>
      </p:sp>
    </p:spTree>
    <p:extLst>
      <p:ext uri="{BB962C8B-B14F-4D97-AF65-F5344CB8AC3E}">
        <p14:creationId xmlns:p14="http://schemas.microsoft.com/office/powerpoint/2010/main" val="103005696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lnSpcReduction="10000"/>
          </a:bodyPr>
          <a:lstStyle/>
          <a:p>
            <a:r>
              <a:rPr lang="zh-CN" altLang="en-US" sz="2800" b="0" dirty="0" smtClean="0">
                <a:cs typeface="Arial Unicode MS" pitchFamily="34" charset="-122"/>
              </a:rPr>
              <a:t>目标管理</a:t>
            </a:r>
            <a:r>
              <a:rPr lang="en-US" altLang="zh-CN" sz="2800" b="0" dirty="0" smtClean="0">
                <a:cs typeface="Arial Unicode MS" pitchFamily="34" charset="-122"/>
              </a:rPr>
              <a:t>-Smart</a:t>
            </a:r>
            <a:r>
              <a:rPr lang="zh-CN" altLang="en-US" sz="2800" b="0" dirty="0" smtClean="0">
                <a:cs typeface="Arial Unicode MS" pitchFamily="34" charset="-122"/>
              </a:rPr>
              <a:t>原则</a:t>
            </a:r>
            <a:endParaRPr lang="en-US" altLang="zh-CN" sz="2800" b="0" dirty="0" smtClean="0">
              <a:cs typeface="Arial Unicode MS" pitchFamily="34" charset="-122"/>
            </a:endParaRPr>
          </a:p>
          <a:p>
            <a:pPr lvl="1"/>
            <a:r>
              <a:rPr lang="en-US" altLang="zh-CN" sz="2400" dirty="0"/>
              <a:t>s</a:t>
            </a:r>
            <a:r>
              <a:rPr lang="zh-CN" altLang="en-US" sz="2400" dirty="0"/>
              <a:t>即</a:t>
            </a:r>
            <a:r>
              <a:rPr lang="en-US" altLang="zh-CN" sz="2400" dirty="0"/>
              <a:t>specific</a:t>
            </a:r>
            <a:r>
              <a:rPr lang="zh-CN" altLang="en-US" sz="2400" dirty="0"/>
              <a:t>，代表具体的，指绩效考核要切中特定的工作指标，不能笼统</a:t>
            </a:r>
            <a:r>
              <a:rPr lang="zh-CN" altLang="en-US" sz="2400" dirty="0" smtClean="0"/>
              <a:t>；</a:t>
            </a:r>
            <a:endParaRPr lang="en-US" altLang="zh-CN" sz="2400" dirty="0" smtClean="0"/>
          </a:p>
          <a:p>
            <a:pPr lvl="1"/>
            <a:r>
              <a:rPr lang="en-US" altLang="zh-CN" sz="2400" dirty="0"/>
              <a:t>m</a:t>
            </a:r>
            <a:r>
              <a:rPr lang="zh-CN" altLang="en-US" sz="2400" dirty="0"/>
              <a:t>即</a:t>
            </a:r>
            <a:r>
              <a:rPr lang="en-US" altLang="zh-CN" sz="2400" dirty="0"/>
              <a:t>measurable</a:t>
            </a:r>
            <a:r>
              <a:rPr lang="zh-CN" altLang="en-US" sz="2400" dirty="0"/>
              <a:t>，代表可度量的，指绩效指标是数量化或者行为化的，验证这些绩效指标的数据或者信息是可以获得的</a:t>
            </a:r>
            <a:r>
              <a:rPr lang="zh-CN" altLang="en-US" sz="2400" dirty="0" smtClean="0"/>
              <a:t>；</a:t>
            </a:r>
            <a:endParaRPr lang="en-US" altLang="zh-CN" sz="2400" dirty="0" smtClean="0"/>
          </a:p>
          <a:p>
            <a:pPr lvl="1"/>
            <a:r>
              <a:rPr lang="en-US" altLang="zh-CN" sz="2400" dirty="0"/>
              <a:t>a</a:t>
            </a:r>
            <a:r>
              <a:rPr lang="zh-CN" altLang="en-US" sz="2400" dirty="0"/>
              <a:t>即</a:t>
            </a:r>
            <a:r>
              <a:rPr lang="en-US" altLang="zh-CN" sz="2400" dirty="0"/>
              <a:t>attainable</a:t>
            </a:r>
            <a:r>
              <a:rPr lang="zh-CN" altLang="en-US" sz="2400" dirty="0"/>
              <a:t>，代表可实现的，指绩效指标在付出努力的情况下可以实现，避免设立过高或过低的目标</a:t>
            </a:r>
            <a:r>
              <a:rPr lang="zh-CN" altLang="en-US" sz="2400" dirty="0" smtClean="0"/>
              <a:t>；</a:t>
            </a:r>
            <a:endParaRPr lang="en-US" altLang="zh-CN" sz="2400" dirty="0" smtClean="0"/>
          </a:p>
          <a:p>
            <a:pPr lvl="1"/>
            <a:r>
              <a:rPr lang="en-US" altLang="zh-CN" sz="2400" dirty="0"/>
              <a:t>r</a:t>
            </a:r>
            <a:r>
              <a:rPr lang="zh-CN" altLang="en-US" sz="2400" dirty="0"/>
              <a:t>即</a:t>
            </a:r>
            <a:r>
              <a:rPr lang="en-US" altLang="zh-CN" sz="2400" dirty="0"/>
              <a:t>relevant</a:t>
            </a:r>
            <a:r>
              <a:rPr lang="zh-CN" altLang="en-US" sz="2400" dirty="0"/>
              <a:t>，代表相关性，指实现此目标与其他目标的关联情况</a:t>
            </a:r>
            <a:r>
              <a:rPr lang="zh-CN" altLang="en-US" sz="2400" dirty="0" smtClean="0"/>
              <a:t>；</a:t>
            </a:r>
            <a:endParaRPr lang="en-US" altLang="zh-CN" sz="2400" dirty="0" smtClean="0"/>
          </a:p>
          <a:p>
            <a:pPr lvl="1"/>
            <a:r>
              <a:rPr lang="en-US" altLang="zh-CN" sz="2400" dirty="0"/>
              <a:t>t</a:t>
            </a:r>
            <a:r>
              <a:rPr lang="zh-CN" altLang="en-US" sz="2400" dirty="0"/>
              <a:t>即</a:t>
            </a:r>
            <a:r>
              <a:rPr lang="en-US" altLang="zh-CN" sz="2400" dirty="0"/>
              <a:t>time</a:t>
            </a:r>
            <a:r>
              <a:rPr lang="zh-CN" altLang="en-US" sz="2400" dirty="0"/>
              <a:t>－</a:t>
            </a:r>
            <a:r>
              <a:rPr lang="en-US" altLang="zh-CN" sz="2400" dirty="0"/>
              <a:t>based</a:t>
            </a:r>
            <a:r>
              <a:rPr lang="zh-CN" altLang="en-US" sz="2400" dirty="0"/>
              <a:t>，代表有时限，注重完成绩效指标的特定期限。</a:t>
            </a:r>
            <a:endParaRPr lang="en-US" altLang="zh-CN" sz="2400" b="0" dirty="0" smtClean="0">
              <a:cs typeface="Arial Unicode MS" pitchFamily="34" charset="-122"/>
            </a:endParaRPr>
          </a:p>
          <a:p>
            <a:pPr lvl="1"/>
            <a:endParaRPr lang="en-US" altLang="zh-CN" sz="2400" dirty="0" smtClean="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2381" y="0"/>
            <a:ext cx="2918298" cy="6858000"/>
          </a:xfrm>
          <a:prstGeom prst="rect">
            <a:avLst/>
          </a:prstGeom>
        </p:spPr>
      </p:pic>
    </p:spTree>
    <p:extLst>
      <p:ext uri="{BB962C8B-B14F-4D97-AF65-F5344CB8AC3E}">
        <p14:creationId xmlns:p14="http://schemas.microsoft.com/office/powerpoint/2010/main" val="1565493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lnSpcReduction="10000"/>
          </a:bodyPr>
          <a:lstStyle/>
          <a:p>
            <a:pPr lvl="1"/>
            <a:r>
              <a:rPr lang="zh-CN" altLang="en-US" sz="2400" dirty="0" smtClean="0">
                <a:cs typeface="Arial Unicode MS" pitchFamily="34" charset="-122"/>
              </a:rPr>
              <a:t>团队合作</a:t>
            </a:r>
            <a:endParaRPr lang="en-US" altLang="zh-CN" sz="2400" dirty="0" smtClean="0">
              <a:cs typeface="Arial Unicode MS" pitchFamily="34" charset="-122"/>
            </a:endParaRPr>
          </a:p>
          <a:p>
            <a:pPr lvl="2"/>
            <a:r>
              <a:rPr lang="zh-CN" altLang="en-US" sz="2000" dirty="0" smtClean="0">
                <a:cs typeface="Arial Unicode MS" pitchFamily="34" charset="-122"/>
              </a:rPr>
              <a:t>什么是团队</a:t>
            </a:r>
            <a:endParaRPr lang="en-US" altLang="zh-CN" sz="2000" dirty="0" smtClean="0">
              <a:cs typeface="Arial Unicode MS" pitchFamily="34" charset="-122"/>
            </a:endParaRPr>
          </a:p>
          <a:p>
            <a:pPr lvl="3"/>
            <a:r>
              <a:rPr lang="zh-CN" altLang="en-US" dirty="0"/>
              <a:t>合理利用每一个</a:t>
            </a:r>
            <a:r>
              <a:rPr lang="zh-CN" altLang="en-US" dirty="0">
                <a:hlinkClick r:id="rId3"/>
              </a:rPr>
              <a:t>成员</a:t>
            </a:r>
            <a:r>
              <a:rPr lang="zh-CN" altLang="en-US" dirty="0"/>
              <a:t>的知识和技能协同工作，解决问题，达到</a:t>
            </a:r>
            <a:r>
              <a:rPr lang="zh-CN" altLang="en-US" dirty="0">
                <a:hlinkClick r:id="rId4"/>
              </a:rPr>
              <a:t>共同</a:t>
            </a:r>
            <a:r>
              <a:rPr lang="zh-CN" altLang="en-US" dirty="0"/>
              <a:t>的</a:t>
            </a:r>
            <a:r>
              <a:rPr lang="zh-CN" altLang="en-US" dirty="0" smtClean="0"/>
              <a:t>目标</a:t>
            </a:r>
            <a:endParaRPr lang="en-US" altLang="zh-CN" dirty="0" smtClean="0"/>
          </a:p>
          <a:p>
            <a:pPr lvl="3"/>
            <a:endParaRPr lang="en-US" altLang="zh-CN" dirty="0">
              <a:cs typeface="Arial Unicode MS" pitchFamily="34" charset="-122"/>
            </a:endParaRPr>
          </a:p>
          <a:p>
            <a:pPr lvl="2"/>
            <a:r>
              <a:rPr lang="zh-CN" altLang="en-US" dirty="0" smtClean="0">
                <a:cs typeface="Arial Unicode MS" pitchFamily="34" charset="-122"/>
              </a:rPr>
              <a:t>合理的团队组合</a:t>
            </a:r>
            <a:endParaRPr lang="en-US" altLang="zh-CN" dirty="0" smtClean="0">
              <a:cs typeface="Arial Unicode MS" pitchFamily="34" charset="-122"/>
            </a:endParaRPr>
          </a:p>
          <a:p>
            <a:pPr lvl="3"/>
            <a:r>
              <a:rPr lang="zh-CN" altLang="en-US" dirty="0">
                <a:cs typeface="Arial Unicode MS" pitchFamily="34" charset="-122"/>
              </a:rPr>
              <a:t>新</a:t>
            </a:r>
            <a:r>
              <a:rPr lang="zh-CN" altLang="en-US" dirty="0" smtClean="0">
                <a:cs typeface="Arial Unicode MS" pitchFamily="34" charset="-122"/>
              </a:rPr>
              <a:t>老结合</a:t>
            </a:r>
            <a:endParaRPr lang="en-US" altLang="zh-CN" dirty="0" smtClean="0">
              <a:cs typeface="Arial Unicode MS" pitchFamily="34" charset="-122"/>
            </a:endParaRPr>
          </a:p>
          <a:p>
            <a:pPr lvl="3"/>
            <a:r>
              <a:rPr lang="zh-CN" altLang="en-US" dirty="0" smtClean="0">
                <a:cs typeface="Arial Unicode MS" pitchFamily="34" charset="-122"/>
              </a:rPr>
              <a:t>人员角色互补</a:t>
            </a:r>
            <a:endParaRPr lang="en-US" altLang="zh-CN" dirty="0" smtClean="0">
              <a:cs typeface="Arial Unicode MS" pitchFamily="34" charset="-122"/>
            </a:endParaRPr>
          </a:p>
          <a:p>
            <a:pPr lvl="3"/>
            <a:r>
              <a:rPr lang="zh-CN" altLang="en-US" dirty="0"/>
              <a:t>实干</a:t>
            </a:r>
            <a:r>
              <a:rPr lang="zh-CN" altLang="en-US" dirty="0" smtClean="0"/>
              <a:t>者</a:t>
            </a:r>
            <a:r>
              <a:rPr lang="en-US" altLang="zh-CN" dirty="0" smtClean="0"/>
              <a:t>,</a:t>
            </a:r>
            <a:r>
              <a:rPr lang="zh-CN" altLang="en-US" dirty="0"/>
              <a:t>协调</a:t>
            </a:r>
            <a:r>
              <a:rPr lang="zh-CN" altLang="en-US" dirty="0" smtClean="0"/>
              <a:t>者</a:t>
            </a:r>
            <a:r>
              <a:rPr lang="en-US" altLang="zh-CN" dirty="0" smtClean="0"/>
              <a:t>,</a:t>
            </a:r>
            <a:r>
              <a:rPr lang="zh-CN" altLang="en-US" dirty="0"/>
              <a:t>推进</a:t>
            </a:r>
            <a:r>
              <a:rPr lang="zh-CN" altLang="en-US" dirty="0" smtClean="0"/>
              <a:t>者</a:t>
            </a:r>
            <a:r>
              <a:rPr lang="en-US" altLang="zh-CN" dirty="0" smtClean="0"/>
              <a:t>,</a:t>
            </a:r>
            <a:r>
              <a:rPr lang="zh-CN" altLang="en-US" dirty="0"/>
              <a:t>创新</a:t>
            </a:r>
            <a:r>
              <a:rPr lang="zh-CN" altLang="en-US" dirty="0" smtClean="0"/>
              <a:t>者</a:t>
            </a:r>
            <a:r>
              <a:rPr lang="en-US" altLang="zh-CN" dirty="0" smtClean="0"/>
              <a:t>,</a:t>
            </a:r>
            <a:r>
              <a:rPr lang="zh-CN" altLang="en-US" dirty="0"/>
              <a:t>信息</a:t>
            </a:r>
            <a:r>
              <a:rPr lang="zh-CN" altLang="en-US" dirty="0" smtClean="0"/>
              <a:t>者</a:t>
            </a:r>
            <a:r>
              <a:rPr lang="en-US" altLang="zh-CN" dirty="0" smtClean="0"/>
              <a:t>,</a:t>
            </a:r>
            <a:r>
              <a:rPr lang="zh-CN" altLang="en-US" dirty="0"/>
              <a:t>监督</a:t>
            </a:r>
            <a:r>
              <a:rPr lang="zh-CN" altLang="en-US" dirty="0" smtClean="0"/>
              <a:t>者</a:t>
            </a:r>
            <a:r>
              <a:rPr lang="en-US" altLang="zh-CN" dirty="0" smtClean="0"/>
              <a:t>,</a:t>
            </a:r>
            <a:r>
              <a:rPr lang="zh-CN" altLang="en-US" dirty="0"/>
              <a:t>凝聚</a:t>
            </a:r>
            <a:r>
              <a:rPr lang="zh-CN" altLang="en-US" dirty="0" smtClean="0"/>
              <a:t>者</a:t>
            </a:r>
            <a:r>
              <a:rPr lang="en-US" altLang="zh-CN" dirty="0" smtClean="0"/>
              <a:t>,</a:t>
            </a:r>
            <a:r>
              <a:rPr lang="zh-CN" altLang="en-US" dirty="0"/>
              <a:t>完美者</a:t>
            </a:r>
            <a:endParaRPr lang="en-US" altLang="zh-CN" dirty="0" smtClean="0">
              <a:cs typeface="Arial Unicode MS" pitchFamily="34" charset="-122"/>
            </a:endParaRPr>
          </a:p>
          <a:p>
            <a:pPr lvl="2"/>
            <a:endParaRPr lang="en-US" altLang="zh-CN" sz="2000" b="0" dirty="0">
              <a:cs typeface="Arial Unicode MS" pitchFamily="34" charset="-122"/>
            </a:endParaRPr>
          </a:p>
          <a:p>
            <a:pPr lvl="2"/>
            <a:r>
              <a:rPr lang="zh-CN" altLang="en-US" sz="2000" dirty="0" smtClean="0">
                <a:cs typeface="Arial Unicode MS" pitchFamily="34" charset="-122"/>
              </a:rPr>
              <a:t>团队目标与个人目标的统一</a:t>
            </a:r>
            <a:endParaRPr lang="en-US" altLang="zh-CN" sz="1200" dirty="0">
              <a:cs typeface="Arial Unicode MS" pitchFamily="34" charset="-122"/>
            </a:endParaRPr>
          </a:p>
          <a:p>
            <a:pPr lvl="3"/>
            <a:r>
              <a:rPr lang="zh-CN" altLang="en-US" dirty="0" smtClean="0">
                <a:cs typeface="Arial Unicode MS" pitchFamily="34" charset="-122"/>
              </a:rPr>
              <a:t>新同学容易产生的错误</a:t>
            </a:r>
            <a:r>
              <a:rPr lang="en-US" altLang="zh-CN" dirty="0" smtClean="0">
                <a:cs typeface="Arial Unicode MS" pitchFamily="34" charset="-122"/>
              </a:rPr>
              <a:t>, </a:t>
            </a:r>
            <a:r>
              <a:rPr lang="zh-CN" altLang="en-US" dirty="0" smtClean="0">
                <a:cs typeface="Arial Unicode MS" pitchFamily="34" charset="-122"/>
              </a:rPr>
              <a:t>只顾个人目标</a:t>
            </a:r>
            <a:endParaRPr lang="en-US" altLang="zh-CN" dirty="0" smtClean="0">
              <a:cs typeface="Arial Unicode MS" pitchFamily="34" charset="-122"/>
            </a:endParaRPr>
          </a:p>
        </p:txBody>
      </p:sp>
    </p:spTree>
    <p:extLst>
      <p:ext uri="{BB962C8B-B14F-4D97-AF65-F5344CB8AC3E}">
        <p14:creationId xmlns:p14="http://schemas.microsoft.com/office/powerpoint/2010/main" val="298671775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a:cs typeface="Arial Unicode MS" pitchFamily="34" charset="-122"/>
              </a:rPr>
              <a:t>多</a:t>
            </a:r>
            <a:r>
              <a:rPr lang="zh-CN" altLang="en-US" sz="2800" b="0" dirty="0" smtClean="0">
                <a:cs typeface="Arial Unicode MS" pitchFamily="34" charset="-122"/>
              </a:rPr>
              <a:t>学</a:t>
            </a:r>
            <a:endParaRPr lang="en-US" altLang="zh-CN" sz="2800" b="0" dirty="0" smtClean="0">
              <a:cs typeface="Arial Unicode MS" pitchFamily="34" charset="-122"/>
            </a:endParaRPr>
          </a:p>
          <a:p>
            <a:pPr lvl="1"/>
            <a:r>
              <a:rPr lang="zh-CN" altLang="en-US" sz="2400" dirty="0">
                <a:cs typeface="Arial Unicode MS" pitchFamily="34" charset="-122"/>
              </a:rPr>
              <a:t>项目中</a:t>
            </a:r>
            <a:r>
              <a:rPr lang="zh-CN" altLang="en-US" sz="2400" dirty="0" smtClean="0">
                <a:cs typeface="Arial Unicode MS" pitchFamily="34" charset="-122"/>
              </a:rPr>
              <a:t>学习</a:t>
            </a:r>
            <a:r>
              <a:rPr lang="en-US" altLang="zh-CN" sz="2400" dirty="0" smtClean="0">
                <a:cs typeface="Arial Unicode MS" pitchFamily="34" charset="-122"/>
              </a:rPr>
              <a:t>(</a:t>
            </a:r>
            <a:r>
              <a:rPr lang="zh-CN" altLang="en-US" sz="2400" dirty="0" smtClean="0">
                <a:cs typeface="Arial Unicode MS" pitchFamily="34" charset="-122"/>
              </a:rPr>
              <a:t>点</a:t>
            </a:r>
            <a:r>
              <a:rPr lang="en-US" altLang="zh-CN" sz="2400" dirty="0" smtClean="0">
                <a:cs typeface="Arial Unicode MS" pitchFamily="34" charset="-122"/>
              </a:rPr>
              <a:t>)</a:t>
            </a:r>
            <a:endParaRPr lang="en-US" altLang="zh-CN" sz="2400" dirty="0">
              <a:cs typeface="Arial Unicode MS" pitchFamily="34" charset="-122"/>
            </a:endParaRPr>
          </a:p>
          <a:p>
            <a:pPr lvl="2"/>
            <a:r>
              <a:rPr lang="zh-CN" altLang="en-US" sz="2000" dirty="0" smtClean="0">
                <a:cs typeface="Arial Unicode MS" pitchFamily="34" charset="-122"/>
              </a:rPr>
              <a:t>学习项目中要用到的知识</a:t>
            </a:r>
            <a:endParaRPr lang="en-US" altLang="zh-CN" sz="2000" dirty="0" smtClean="0">
              <a:cs typeface="Arial Unicode MS" pitchFamily="34" charset="-122"/>
            </a:endParaRPr>
          </a:p>
          <a:p>
            <a:pPr lvl="2"/>
            <a:r>
              <a:rPr lang="zh-CN" altLang="en-US" sz="2000" dirty="0" smtClean="0">
                <a:cs typeface="Arial Unicode MS" pitchFamily="34" charset="-122"/>
              </a:rPr>
              <a:t>学习其余成员解决问题的方法</a:t>
            </a:r>
            <a:endParaRPr lang="en-US" altLang="zh-CN" sz="2000" dirty="0" smtClean="0">
              <a:cs typeface="Arial Unicode MS" pitchFamily="34" charset="-122"/>
            </a:endParaRPr>
          </a:p>
          <a:p>
            <a:pPr lvl="2"/>
            <a:r>
              <a:rPr lang="zh-CN" altLang="en-US" sz="2000" dirty="0" smtClean="0">
                <a:cs typeface="Arial Unicode MS" pitchFamily="34" charset="-122"/>
              </a:rPr>
              <a:t>学习项目开发流程</a:t>
            </a:r>
            <a:endParaRPr lang="en-US" altLang="zh-CN" sz="2000" dirty="0" smtClean="0">
              <a:cs typeface="Arial Unicode MS" pitchFamily="34" charset="-122"/>
            </a:endParaRPr>
          </a:p>
          <a:p>
            <a:pPr lvl="2"/>
            <a:r>
              <a:rPr lang="zh-CN" altLang="en-US" sz="2000" b="0" dirty="0" smtClean="0">
                <a:cs typeface="Arial Unicode MS" pitchFamily="34" charset="-122"/>
              </a:rPr>
              <a:t>学习项目对外支持交流流程</a:t>
            </a:r>
            <a:endParaRPr lang="en-US" altLang="zh-CN" sz="2000" b="0" dirty="0" smtClean="0">
              <a:cs typeface="Arial Unicode MS" pitchFamily="34" charset="-122"/>
            </a:endParaRPr>
          </a:p>
          <a:p>
            <a:pPr lvl="2"/>
            <a:r>
              <a:rPr lang="zh-CN" altLang="en-US" sz="2000" dirty="0" smtClean="0">
                <a:cs typeface="Arial Unicode MS" pitchFamily="34" charset="-122"/>
              </a:rPr>
              <a:t>学习项目管理流程</a:t>
            </a:r>
            <a:endParaRPr lang="en-US" altLang="zh-CN" sz="2000" b="0" dirty="0">
              <a:cs typeface="Arial Unicode MS" pitchFamily="34" charset="-122"/>
            </a:endParaRPr>
          </a:p>
        </p:txBody>
      </p:sp>
    </p:spTree>
    <p:extLst>
      <p:ext uri="{BB962C8B-B14F-4D97-AF65-F5344CB8AC3E}">
        <p14:creationId xmlns:p14="http://schemas.microsoft.com/office/powerpoint/2010/main" val="295453880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a:cs typeface="Arial Unicode MS" pitchFamily="34" charset="-122"/>
              </a:rPr>
              <a:t>多</a:t>
            </a:r>
            <a:r>
              <a:rPr lang="zh-CN" altLang="en-US" sz="2800" b="0" dirty="0" smtClean="0">
                <a:cs typeface="Arial Unicode MS" pitchFamily="34" charset="-122"/>
              </a:rPr>
              <a:t>学</a:t>
            </a:r>
            <a:endParaRPr lang="en-US" altLang="zh-CN" sz="2800" b="0" dirty="0" smtClean="0">
              <a:cs typeface="Arial Unicode MS" pitchFamily="34" charset="-122"/>
            </a:endParaRPr>
          </a:p>
          <a:p>
            <a:pPr lvl="1"/>
            <a:r>
              <a:rPr lang="zh-CN" altLang="en-US" sz="2400" dirty="0" smtClean="0">
                <a:cs typeface="Arial Unicode MS" pitchFamily="34" charset="-122"/>
              </a:rPr>
              <a:t>系统</a:t>
            </a:r>
            <a:r>
              <a:rPr lang="zh-CN" altLang="en-US" sz="2400" dirty="0">
                <a:cs typeface="Arial Unicode MS" pitchFamily="34" charset="-122"/>
              </a:rPr>
              <a:t>的</a:t>
            </a:r>
            <a:r>
              <a:rPr lang="zh-CN" altLang="en-US" sz="2400" dirty="0" smtClean="0">
                <a:cs typeface="Arial Unicode MS" pitchFamily="34" charset="-122"/>
              </a:rPr>
              <a:t>学习</a:t>
            </a:r>
            <a:r>
              <a:rPr lang="en-US" altLang="zh-CN" sz="2400" dirty="0" smtClean="0">
                <a:cs typeface="Arial Unicode MS" pitchFamily="34" charset="-122"/>
              </a:rPr>
              <a:t>(</a:t>
            </a:r>
            <a:r>
              <a:rPr lang="zh-CN" altLang="en-US" sz="2400" dirty="0" smtClean="0">
                <a:cs typeface="Arial Unicode MS" pitchFamily="34" charset="-122"/>
              </a:rPr>
              <a:t>面</a:t>
            </a:r>
            <a:r>
              <a:rPr lang="en-US" altLang="zh-CN" sz="2400" dirty="0" smtClean="0">
                <a:cs typeface="Arial Unicode MS" pitchFamily="34" charset="-122"/>
              </a:rPr>
              <a:t>)</a:t>
            </a:r>
          </a:p>
          <a:p>
            <a:pPr lvl="2"/>
            <a:r>
              <a:rPr lang="zh-CN" altLang="en-US" sz="2000" dirty="0">
                <a:cs typeface="Arial Unicode MS" pitchFamily="34" charset="-122"/>
              </a:rPr>
              <a:t>管理</a:t>
            </a:r>
            <a:r>
              <a:rPr lang="zh-CN" altLang="en-US" sz="2000" dirty="0" smtClean="0">
                <a:cs typeface="Arial Unicode MS" pitchFamily="34" charset="-122"/>
              </a:rPr>
              <a:t>流程</a:t>
            </a:r>
            <a:r>
              <a:rPr lang="en-US" altLang="zh-CN" sz="2000" dirty="0" smtClean="0">
                <a:cs typeface="Arial Unicode MS" pitchFamily="34" charset="-122"/>
              </a:rPr>
              <a:t>-</a:t>
            </a:r>
            <a:r>
              <a:rPr lang="zh-CN" altLang="en-US" sz="2000" dirty="0" smtClean="0">
                <a:cs typeface="Arial Unicode MS" pitchFamily="34" charset="-122"/>
              </a:rPr>
              <a:t>软件工程</a:t>
            </a:r>
            <a:endParaRPr lang="en-US" altLang="zh-CN" sz="2000" dirty="0" smtClean="0">
              <a:cs typeface="Arial Unicode MS" pitchFamily="34" charset="-122"/>
            </a:endParaRPr>
          </a:p>
          <a:p>
            <a:pPr lvl="2"/>
            <a:r>
              <a:rPr lang="zh-CN" altLang="en-US" sz="2000" dirty="0" smtClean="0">
                <a:cs typeface="Arial Unicode MS" pitchFamily="34" charset="-122"/>
              </a:rPr>
              <a:t>开发流程</a:t>
            </a:r>
            <a:r>
              <a:rPr lang="en-US" altLang="zh-CN" sz="2000" dirty="0" smtClean="0">
                <a:cs typeface="Arial Unicode MS" pitchFamily="34" charset="-122"/>
              </a:rPr>
              <a:t>-</a:t>
            </a:r>
            <a:r>
              <a:rPr lang="zh-CN" altLang="en-US" sz="2000" dirty="0" smtClean="0">
                <a:cs typeface="Arial Unicode MS" pitchFamily="34" charset="-122"/>
              </a:rPr>
              <a:t>敏捷软件开发</a:t>
            </a:r>
            <a:endParaRPr lang="en-US" altLang="zh-CN" sz="2000" dirty="0" smtClean="0">
              <a:cs typeface="Arial Unicode MS" pitchFamily="34" charset="-122"/>
            </a:endParaRPr>
          </a:p>
          <a:p>
            <a:pPr lvl="2"/>
            <a:r>
              <a:rPr lang="zh-CN" altLang="en-US" sz="2000" dirty="0" smtClean="0">
                <a:cs typeface="Arial Unicode MS" pitchFamily="34" charset="-122"/>
              </a:rPr>
              <a:t>项目知识</a:t>
            </a:r>
            <a:r>
              <a:rPr lang="en-US" altLang="zh-CN" sz="2000" dirty="0" smtClean="0">
                <a:cs typeface="Arial Unicode MS" pitchFamily="34" charset="-122"/>
              </a:rPr>
              <a:t>-</a:t>
            </a:r>
            <a:r>
              <a:rPr lang="en-US" altLang="zh-CN" sz="2000" dirty="0" err="1" smtClean="0">
                <a:cs typeface="Arial Unicode MS" pitchFamily="34" charset="-122"/>
              </a:rPr>
              <a:t>tensorflow</a:t>
            </a:r>
            <a:r>
              <a:rPr lang="zh-CN" altLang="en-US" sz="2000" dirty="0" smtClean="0">
                <a:cs typeface="Arial Unicode MS" pitchFamily="34" charset="-122"/>
              </a:rPr>
              <a:t>从入门到精通</a:t>
            </a:r>
            <a:endParaRPr lang="en-US" altLang="zh-CN" sz="2000" dirty="0" smtClean="0">
              <a:cs typeface="Arial Unicode MS" pitchFamily="34" charset="-122"/>
            </a:endParaRPr>
          </a:p>
          <a:p>
            <a:pPr lvl="2"/>
            <a:r>
              <a:rPr lang="en-US" altLang="zh-CN" sz="2000" dirty="0" smtClean="0">
                <a:cs typeface="Arial Unicode MS" pitchFamily="34" charset="-122"/>
              </a:rPr>
              <a:t>Intel</a:t>
            </a:r>
            <a:r>
              <a:rPr lang="zh-CN" altLang="en-US" sz="2000" dirty="0" smtClean="0">
                <a:cs typeface="Arial Unicode MS" pitchFamily="34" charset="-122"/>
              </a:rPr>
              <a:t>系统优化手册</a:t>
            </a:r>
            <a:endParaRPr lang="en-US" altLang="zh-CN" sz="2000" dirty="0" smtClean="0">
              <a:cs typeface="Arial Unicode MS" pitchFamily="34" charset="-122"/>
            </a:endParaRPr>
          </a:p>
          <a:p>
            <a:pPr lvl="2"/>
            <a:endParaRPr lang="en-US" altLang="zh-CN" sz="2000" dirty="0" smtClean="0">
              <a:cs typeface="Arial Unicode MS" pitchFamily="34" charset="-122"/>
            </a:endParaRPr>
          </a:p>
          <a:p>
            <a:pPr lvl="2"/>
            <a:endParaRPr lang="en-US" altLang="zh-CN" sz="2000" dirty="0" smtClean="0">
              <a:cs typeface="Arial Unicode MS" pitchFamily="34" charset="-122"/>
            </a:endParaRPr>
          </a:p>
          <a:p>
            <a:pPr lvl="2"/>
            <a:endParaRPr lang="en-US" altLang="zh-CN" sz="2000" dirty="0">
              <a:cs typeface="Arial Unicode MS" pitchFamily="34" charset="-122"/>
            </a:endParaRPr>
          </a:p>
          <a:p>
            <a:pPr lvl="1"/>
            <a:endParaRPr lang="en-US" altLang="zh-CN" sz="1600" dirty="0">
              <a:cs typeface="Arial Unicode MS" pitchFamily="34" charset="-122"/>
            </a:endParaRPr>
          </a:p>
          <a:p>
            <a:pPr marL="3657600" lvl="8" indent="0">
              <a:buNone/>
            </a:pPr>
            <a:endParaRPr lang="en-US" altLang="zh-CN" sz="1600" b="0" dirty="0">
              <a:cs typeface="Arial Unicode MS" pitchFamily="34" charset="-122"/>
            </a:endParaRPr>
          </a:p>
        </p:txBody>
      </p:sp>
    </p:spTree>
    <p:extLst>
      <p:ext uri="{BB962C8B-B14F-4D97-AF65-F5344CB8AC3E}">
        <p14:creationId xmlns:p14="http://schemas.microsoft.com/office/powerpoint/2010/main" val="13585668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fld id="{56C0F778-466E-4DB6-971A-E995DB10CF55}" type="slidenum">
              <a:rPr lang="en-US" altLang="zh-CN" smtClean="0">
                <a:solidFill>
                  <a:srgbClr val="CCCCCC"/>
                </a:solidFill>
              </a:rPr>
              <a:pPr/>
              <a:t>3</a:t>
            </a:fld>
            <a:endParaRPr lang="en-US" altLang="zh-CN" smtClean="0">
              <a:solidFill>
                <a:srgbClr val="CCCCCC"/>
              </a:solidFill>
            </a:endParaRPr>
          </a:p>
        </p:txBody>
      </p:sp>
      <p:sp>
        <p:nvSpPr>
          <p:cNvPr id="6" name="文本框 8"/>
          <p:cNvSpPr txBox="1"/>
          <p:nvPr/>
        </p:nvSpPr>
        <p:spPr>
          <a:xfrm>
            <a:off x="849135" y="2245705"/>
            <a:ext cx="697627" cy="2554545"/>
          </a:xfrm>
          <a:prstGeom prst="rect">
            <a:avLst/>
          </a:prstGeom>
          <a:noFill/>
        </p:spPr>
        <p:txBody>
          <a:bodyPr wrap="none">
            <a:spAutoFit/>
          </a:bodyPr>
          <a:lstStyle/>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内</a:t>
            </a:r>
            <a:endParaRPr lang="en-US" altLang="zh-CN" sz="4000" b="1" kern="0" dirty="0" smtClean="0">
              <a:solidFill>
                <a:srgbClr val="002060"/>
              </a:solidFill>
              <a:latin typeface="微软雅黑" panose="020B0503020204020204" pitchFamily="34" charset="-122"/>
              <a:ea typeface="微软雅黑" panose="020B0503020204020204" pitchFamily="34" charset="-122"/>
            </a:endParaRPr>
          </a:p>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容</a:t>
            </a:r>
            <a:endParaRPr lang="en-US" altLang="zh-CN" sz="4000" b="1" kern="0" dirty="0" smtClean="0">
              <a:solidFill>
                <a:srgbClr val="002060"/>
              </a:solidFill>
              <a:latin typeface="微软雅黑" panose="020B0503020204020204" pitchFamily="34" charset="-122"/>
              <a:ea typeface="微软雅黑" panose="020B0503020204020204" pitchFamily="34" charset="-122"/>
            </a:endParaRPr>
          </a:p>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大</a:t>
            </a:r>
            <a:endParaRPr lang="en-US" altLang="zh-CN" sz="4000" b="1" kern="0" dirty="0" smtClean="0">
              <a:solidFill>
                <a:srgbClr val="002060"/>
              </a:solidFill>
              <a:latin typeface="微软雅黑" panose="020B0503020204020204" pitchFamily="34" charset="-122"/>
              <a:ea typeface="微软雅黑" panose="020B0503020204020204" pitchFamily="34" charset="-122"/>
            </a:endParaRPr>
          </a:p>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纲</a:t>
            </a:r>
            <a:endParaRPr lang="zh-CN" altLang="en-US" sz="4000" b="1" kern="0" dirty="0">
              <a:solidFill>
                <a:srgbClr val="002060"/>
              </a:solidFill>
              <a:latin typeface="微软雅黑" panose="020B0503020204020204" pitchFamily="34" charset="-122"/>
              <a:ea typeface="微软雅黑" panose="020B0503020204020204" pitchFamily="34" charset="-122"/>
            </a:endParaRPr>
          </a:p>
        </p:txBody>
      </p:sp>
      <p:sp>
        <p:nvSpPr>
          <p:cNvPr id="7" name="文本框 4"/>
          <p:cNvSpPr txBox="1"/>
          <p:nvPr/>
        </p:nvSpPr>
        <p:spPr>
          <a:xfrm>
            <a:off x="4170973" y="2420537"/>
            <a:ext cx="4493538" cy="523220"/>
          </a:xfrm>
          <a:prstGeom prst="rect">
            <a:avLst/>
          </a:prstGeom>
          <a:noFill/>
        </p:spPr>
        <p:txBody>
          <a:bodyPr wrap="none">
            <a:spAutoFit/>
          </a:bodyPr>
          <a:lstStyle/>
          <a:p>
            <a:r>
              <a:rPr lang="zh-CN" altLang="en-US" sz="2800" dirty="0" smtClean="0">
                <a:latin typeface="微软雅黑" panose="020B0503020204020204" pitchFamily="34" charset="-122"/>
                <a:ea typeface="微软雅黑" panose="020B0503020204020204" pitchFamily="34" charset="-122"/>
              </a:rPr>
              <a:t>讯飞研究院工程团队的定位</a:t>
            </a:r>
            <a:endParaRPr lang="en-US" altLang="zh-CN" sz="2800" dirty="0">
              <a:latin typeface="微软雅黑" panose="020B0503020204020204" pitchFamily="34" charset="-122"/>
              <a:ea typeface="微软雅黑" panose="020B0503020204020204" pitchFamily="34" charset="-122"/>
            </a:endParaRPr>
          </a:p>
        </p:txBody>
      </p:sp>
      <p:sp>
        <p:nvSpPr>
          <p:cNvPr id="8" name="文本框 5"/>
          <p:cNvSpPr txBox="1"/>
          <p:nvPr/>
        </p:nvSpPr>
        <p:spPr>
          <a:xfrm>
            <a:off x="4170973" y="3795388"/>
            <a:ext cx="2339102" cy="523220"/>
          </a:xfrm>
          <a:prstGeom prst="rect">
            <a:avLst/>
          </a:prstGeom>
          <a:noFill/>
        </p:spPr>
        <p:txBody>
          <a:bodyPr wrap="none">
            <a:spAutoFit/>
          </a:bodyPr>
          <a:lstStyle/>
          <a:p>
            <a:r>
              <a:rPr lang="zh-CN" altLang="en-US" sz="2800" dirty="0" smtClean="0">
                <a:latin typeface="微软雅黑" panose="020B0503020204020204" pitchFamily="34" charset="-122"/>
                <a:ea typeface="微软雅黑" panose="020B0503020204020204" pitchFamily="34" charset="-122"/>
              </a:rPr>
              <a:t>如何做好工程</a:t>
            </a:r>
            <a:endParaRPr lang="en-US" altLang="zh-CN" sz="2800" dirty="0">
              <a:latin typeface="微软雅黑" panose="020B0503020204020204" pitchFamily="34" charset="-122"/>
              <a:ea typeface="微软雅黑" panose="020B0503020204020204" pitchFamily="34" charset="-122"/>
            </a:endParaRPr>
          </a:p>
        </p:txBody>
      </p:sp>
      <p:cxnSp>
        <p:nvCxnSpPr>
          <p:cNvPr id="17" name="直接连接符 15"/>
          <p:cNvCxnSpPr>
            <a:cxnSpLocks noChangeShapeType="1"/>
          </p:cNvCxnSpPr>
          <p:nvPr/>
        </p:nvCxnSpPr>
        <p:spPr bwMode="auto">
          <a:xfrm flipH="1">
            <a:off x="2823930" y="1013805"/>
            <a:ext cx="22195" cy="5437099"/>
          </a:xfrm>
          <a:prstGeom prst="line">
            <a:avLst/>
          </a:prstGeom>
          <a:noFill/>
          <a:ln w="19050" algn="ctr">
            <a:solidFill>
              <a:schemeClr val="accent5">
                <a:lumMod val="50000"/>
              </a:schemeClr>
            </a:solidFill>
            <a:miter lim="800000"/>
            <a:headEnd/>
            <a:tailEnd/>
          </a:ln>
          <a:extLst>
            <a:ext uri="{909E8E84-426E-40DD-AFC4-6F175D3DCCD1}">
              <a14:hiddenFill xmlns:a14="http://schemas.microsoft.com/office/drawing/2010/main">
                <a:noFill/>
              </a14:hiddenFill>
            </a:ext>
          </a:extLst>
        </p:spPr>
      </p:cxnSp>
      <p:sp>
        <p:nvSpPr>
          <p:cNvPr id="12" name="任意多边形 11"/>
          <p:cNvSpPr/>
          <p:nvPr/>
        </p:nvSpPr>
        <p:spPr>
          <a:xfrm>
            <a:off x="2543736" y="3732354"/>
            <a:ext cx="560388" cy="649288"/>
          </a:xfrm>
          <a:custGeom>
            <a:avLst/>
            <a:gdLst>
              <a:gd name="connsiteX0" fmla="*/ 282768 w 561608"/>
              <a:gd name="connsiteY0" fmla="*/ 0 h 649318"/>
              <a:gd name="connsiteX1" fmla="*/ 561608 w 561608"/>
              <a:gd name="connsiteY1" fmla="*/ 159711 h 649318"/>
              <a:gd name="connsiteX2" fmla="*/ 561608 w 561608"/>
              <a:gd name="connsiteY2" fmla="*/ 485680 h 649318"/>
              <a:gd name="connsiteX3" fmla="*/ 282768 w 561608"/>
              <a:gd name="connsiteY3" fmla="*/ 649318 h 649318"/>
              <a:gd name="connsiteX4" fmla="*/ 0 w 561608"/>
              <a:gd name="connsiteY4" fmla="*/ 485680 h 649318"/>
              <a:gd name="connsiteX5" fmla="*/ 0 w 561608"/>
              <a:gd name="connsiteY5" fmla="*/ 159711 h 64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08" h="649318">
                <a:moveTo>
                  <a:pt x="282768" y="0"/>
                </a:moveTo>
                <a:lnTo>
                  <a:pt x="561608" y="159711"/>
                </a:lnTo>
                <a:lnTo>
                  <a:pt x="561608" y="485680"/>
                </a:lnTo>
                <a:lnTo>
                  <a:pt x="282768" y="649318"/>
                </a:lnTo>
                <a:lnTo>
                  <a:pt x="0" y="485680"/>
                </a:lnTo>
                <a:lnTo>
                  <a:pt x="0" y="159711"/>
                </a:lnTo>
                <a:close/>
              </a:path>
            </a:pathLst>
          </a:custGeom>
          <a:solidFill>
            <a:srgbClr val="002060"/>
          </a:solidFill>
          <a:ln w="12700" cap="flat" cmpd="sng" algn="ctr">
            <a:noFill/>
            <a:prstDash val="solid"/>
            <a:miter lim="800000"/>
          </a:ln>
          <a:effectLst/>
        </p:spPr>
        <p:txBody>
          <a:bodyPr anchor="ctr"/>
          <a:lstStyle/>
          <a:p>
            <a:pPr algn="ctr">
              <a:defRPr/>
            </a:pPr>
            <a:r>
              <a:rPr lang="en-US" altLang="zh-CN" sz="3200" kern="0" dirty="0">
                <a:solidFill>
                  <a:schemeClr val="bg1"/>
                </a:solidFill>
                <a:latin typeface="Times New Roman"/>
                <a:ea typeface="幼圆"/>
              </a:rPr>
              <a:t>2</a:t>
            </a:r>
            <a:endParaRPr lang="zh-CN" altLang="en-US" sz="3200" kern="0" dirty="0">
              <a:solidFill>
                <a:schemeClr val="bg1"/>
              </a:solidFill>
              <a:latin typeface="Times New Roman"/>
              <a:ea typeface="幼圆"/>
            </a:endParaRPr>
          </a:p>
        </p:txBody>
      </p:sp>
      <p:sp>
        <p:nvSpPr>
          <p:cNvPr id="11" name="任意多边形 10"/>
          <p:cNvSpPr/>
          <p:nvPr/>
        </p:nvSpPr>
        <p:spPr>
          <a:xfrm>
            <a:off x="2574756" y="2276644"/>
            <a:ext cx="560388" cy="649288"/>
          </a:xfrm>
          <a:custGeom>
            <a:avLst/>
            <a:gdLst>
              <a:gd name="connsiteX0" fmla="*/ 282768 w 561608"/>
              <a:gd name="connsiteY0" fmla="*/ 0 h 649318"/>
              <a:gd name="connsiteX1" fmla="*/ 561608 w 561608"/>
              <a:gd name="connsiteY1" fmla="*/ 159711 h 649318"/>
              <a:gd name="connsiteX2" fmla="*/ 561608 w 561608"/>
              <a:gd name="connsiteY2" fmla="*/ 485680 h 649318"/>
              <a:gd name="connsiteX3" fmla="*/ 282768 w 561608"/>
              <a:gd name="connsiteY3" fmla="*/ 649318 h 649318"/>
              <a:gd name="connsiteX4" fmla="*/ 0 w 561608"/>
              <a:gd name="connsiteY4" fmla="*/ 485680 h 649318"/>
              <a:gd name="connsiteX5" fmla="*/ 0 w 561608"/>
              <a:gd name="connsiteY5" fmla="*/ 159711 h 64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08" h="649318">
                <a:moveTo>
                  <a:pt x="282768" y="0"/>
                </a:moveTo>
                <a:lnTo>
                  <a:pt x="561608" y="159711"/>
                </a:lnTo>
                <a:lnTo>
                  <a:pt x="561608" y="485680"/>
                </a:lnTo>
                <a:lnTo>
                  <a:pt x="282768" y="649318"/>
                </a:lnTo>
                <a:lnTo>
                  <a:pt x="0" y="485680"/>
                </a:lnTo>
                <a:lnTo>
                  <a:pt x="0" y="159711"/>
                </a:lnTo>
                <a:close/>
              </a:path>
            </a:pathLst>
          </a:custGeom>
          <a:solidFill>
            <a:srgbClr val="002060"/>
          </a:solidFill>
          <a:ln w="12700" cap="flat" cmpd="sng" algn="ctr">
            <a:noFill/>
            <a:prstDash val="solid"/>
            <a:miter lim="800000"/>
          </a:ln>
          <a:effectLst/>
        </p:spPr>
        <p:txBody>
          <a:bodyPr anchor="ctr"/>
          <a:lstStyle/>
          <a:p>
            <a:pPr algn="ctr">
              <a:defRPr/>
            </a:pPr>
            <a:r>
              <a:rPr lang="en-US" altLang="zh-CN" sz="3200" kern="0" dirty="0">
                <a:solidFill>
                  <a:schemeClr val="bg1"/>
                </a:solidFill>
                <a:latin typeface="Times New Roman"/>
                <a:ea typeface="幼圆"/>
              </a:rPr>
              <a:t>1</a:t>
            </a:r>
            <a:endParaRPr lang="zh-CN" altLang="en-US" sz="3200" kern="0" dirty="0">
              <a:solidFill>
                <a:schemeClr val="bg1"/>
              </a:solidFill>
              <a:latin typeface="Times New Roman"/>
              <a:ea typeface="幼圆"/>
            </a:endParaRPr>
          </a:p>
        </p:txBody>
      </p:sp>
    </p:spTree>
    <p:extLst>
      <p:ext uri="{BB962C8B-B14F-4D97-AF65-F5344CB8AC3E}">
        <p14:creationId xmlns:p14="http://schemas.microsoft.com/office/powerpoint/2010/main" val="1921192496"/>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a:cs typeface="Arial Unicode MS" pitchFamily="34" charset="-122"/>
              </a:rPr>
              <a:t>多</a:t>
            </a:r>
            <a:r>
              <a:rPr lang="zh-CN" altLang="en-US" sz="2800" b="0" dirty="0" smtClean="0">
                <a:cs typeface="Arial Unicode MS" pitchFamily="34" charset="-122"/>
              </a:rPr>
              <a:t>学</a:t>
            </a:r>
            <a:endParaRPr lang="en-US" altLang="zh-CN" sz="2800" b="0" dirty="0" smtClean="0">
              <a:cs typeface="Arial Unicode MS" pitchFamily="34" charset="-122"/>
            </a:endParaRPr>
          </a:p>
          <a:p>
            <a:pPr lvl="1"/>
            <a:r>
              <a:rPr lang="zh-CN" altLang="en-US" sz="2400" dirty="0" smtClean="0">
                <a:cs typeface="Arial Unicode MS" pitchFamily="34" charset="-122"/>
              </a:rPr>
              <a:t>教学</a:t>
            </a:r>
            <a:r>
              <a:rPr lang="zh-CN" altLang="en-US" sz="2400" dirty="0">
                <a:cs typeface="Arial Unicode MS" pitchFamily="34" charset="-122"/>
              </a:rPr>
              <a:t>式</a:t>
            </a:r>
            <a:r>
              <a:rPr lang="zh-CN" altLang="en-US" sz="2400" dirty="0" smtClean="0">
                <a:cs typeface="Arial Unicode MS" pitchFamily="34" charset="-122"/>
              </a:rPr>
              <a:t>学习</a:t>
            </a:r>
            <a:r>
              <a:rPr lang="en-US" altLang="zh-CN" sz="2400" dirty="0" smtClean="0">
                <a:cs typeface="Arial Unicode MS" pitchFamily="34" charset="-122"/>
              </a:rPr>
              <a:t>(</a:t>
            </a:r>
            <a:r>
              <a:rPr lang="zh-CN" altLang="en-US" sz="2400" dirty="0" smtClean="0">
                <a:cs typeface="Arial Unicode MS" pitchFamily="34" charset="-122"/>
              </a:rPr>
              <a:t>融会贯通</a:t>
            </a:r>
            <a:r>
              <a:rPr lang="en-US" altLang="zh-CN" sz="2400" dirty="0" smtClean="0">
                <a:cs typeface="Arial Unicode MS" pitchFamily="34" charset="-122"/>
              </a:rPr>
              <a:t>)</a:t>
            </a:r>
          </a:p>
          <a:p>
            <a:pPr lvl="2"/>
            <a:r>
              <a:rPr lang="zh-CN" altLang="en-US" sz="2000" dirty="0" smtClean="0">
                <a:cs typeface="Arial Unicode MS" pitchFamily="34" charset="-122"/>
              </a:rPr>
              <a:t>分享自己所学</a:t>
            </a:r>
            <a:endParaRPr lang="en-US" altLang="zh-CN" sz="2000" dirty="0" smtClean="0">
              <a:cs typeface="Arial Unicode MS" pitchFamily="34" charset="-122"/>
            </a:endParaRPr>
          </a:p>
          <a:p>
            <a:pPr lvl="2"/>
            <a:r>
              <a:rPr lang="zh-CN" altLang="en-US" sz="2000" dirty="0" smtClean="0">
                <a:cs typeface="Arial Unicode MS" pitchFamily="34" charset="-122"/>
              </a:rPr>
              <a:t>积极讨论</a:t>
            </a:r>
            <a:endParaRPr lang="en-US" altLang="zh-CN" sz="2000" dirty="0" smtClean="0">
              <a:cs typeface="Arial Unicode MS" pitchFamily="34" charset="-122"/>
            </a:endParaRPr>
          </a:p>
          <a:p>
            <a:pPr lvl="2"/>
            <a:r>
              <a:rPr lang="zh-CN" altLang="en-US" sz="2000" dirty="0" smtClean="0">
                <a:cs typeface="Arial Unicode MS" pitchFamily="34" charset="-122"/>
              </a:rPr>
              <a:t>增进了解</a:t>
            </a:r>
            <a:r>
              <a:rPr lang="en-US" altLang="zh-CN" sz="2000" dirty="0" smtClean="0">
                <a:cs typeface="Arial Unicode MS" pitchFamily="34" charset="-122"/>
              </a:rPr>
              <a:t>,</a:t>
            </a:r>
            <a:r>
              <a:rPr lang="zh-CN" altLang="en-US" sz="2000" dirty="0" smtClean="0">
                <a:cs typeface="Arial Unicode MS" pitchFamily="34" charset="-122"/>
              </a:rPr>
              <a:t>达成一致</a:t>
            </a:r>
            <a:endParaRPr lang="en-US" altLang="zh-CN" sz="2000" dirty="0" smtClean="0">
              <a:cs typeface="Arial Unicode MS" pitchFamily="34" charset="-122"/>
            </a:endParaRPr>
          </a:p>
          <a:p>
            <a:pPr lvl="2"/>
            <a:endParaRPr lang="en-US" altLang="zh-CN" sz="2000" dirty="0" smtClean="0">
              <a:cs typeface="Arial Unicode MS" pitchFamily="34" charset="-122"/>
            </a:endParaRPr>
          </a:p>
          <a:p>
            <a:pPr marL="3657600" lvl="8" indent="0">
              <a:buNone/>
            </a:pPr>
            <a:endParaRPr lang="en-US" altLang="zh-CN" sz="1600" b="0" dirty="0">
              <a:cs typeface="Arial Unicode MS" pitchFamily="34" charset="-122"/>
            </a:endParaRPr>
          </a:p>
        </p:txBody>
      </p:sp>
    </p:spTree>
    <p:extLst>
      <p:ext uri="{BB962C8B-B14F-4D97-AF65-F5344CB8AC3E}">
        <p14:creationId xmlns:p14="http://schemas.microsoft.com/office/powerpoint/2010/main" val="135856683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多练</a:t>
            </a:r>
            <a:endParaRPr lang="en-US" altLang="zh-CN" sz="2800" b="0" dirty="0" smtClean="0">
              <a:cs typeface="Arial Unicode MS" pitchFamily="34" charset="-122"/>
            </a:endParaRPr>
          </a:p>
          <a:p>
            <a:pPr lvl="1"/>
            <a:r>
              <a:rPr lang="zh-CN" altLang="en-US" sz="2400" b="0" dirty="0" smtClean="0">
                <a:cs typeface="Arial Unicode MS" pitchFamily="34" charset="-122"/>
              </a:rPr>
              <a:t>红专并进</a:t>
            </a:r>
            <a:r>
              <a:rPr lang="en-US" altLang="zh-CN" sz="2400" b="0" dirty="0" smtClean="0">
                <a:cs typeface="Arial Unicode MS" pitchFamily="34" charset="-122"/>
              </a:rPr>
              <a:t>,</a:t>
            </a:r>
            <a:r>
              <a:rPr lang="zh-CN" altLang="en-US" sz="2400" dirty="0" smtClean="0">
                <a:cs typeface="Arial Unicode MS" pitchFamily="34" charset="-122"/>
              </a:rPr>
              <a:t>理实交融</a:t>
            </a:r>
            <a:endParaRPr lang="en-US" altLang="zh-CN" sz="2400" dirty="0" smtClean="0">
              <a:cs typeface="Arial Unicode MS" pitchFamily="34" charset="-122"/>
            </a:endParaRPr>
          </a:p>
          <a:p>
            <a:pPr lvl="2"/>
            <a:r>
              <a:rPr lang="zh-CN" altLang="en-US" dirty="0" smtClean="0">
                <a:cs typeface="Arial Unicode MS" pitchFamily="34" charset="-122"/>
              </a:rPr>
              <a:t>用科学指导实践</a:t>
            </a:r>
            <a:endParaRPr lang="en-US" altLang="zh-CN" dirty="0" smtClean="0">
              <a:cs typeface="Arial Unicode MS" pitchFamily="34" charset="-122"/>
            </a:endParaRPr>
          </a:p>
          <a:p>
            <a:pPr lvl="2"/>
            <a:r>
              <a:rPr lang="zh-CN" altLang="en-US" dirty="0">
                <a:cs typeface="Arial Unicode MS" pitchFamily="34" charset="-122"/>
              </a:rPr>
              <a:t>站</a:t>
            </a:r>
            <a:r>
              <a:rPr lang="zh-CN" altLang="en-US" dirty="0" smtClean="0">
                <a:cs typeface="Arial Unicode MS" pitchFamily="34" charset="-122"/>
              </a:rPr>
              <a:t>在前人的肩膀上</a:t>
            </a:r>
            <a:endParaRPr lang="en-US" altLang="zh-CN" sz="2400" dirty="0" smtClean="0">
              <a:cs typeface="Arial Unicode MS" pitchFamily="34" charset="-122"/>
            </a:endParaRPr>
          </a:p>
          <a:p>
            <a:pPr marL="457200" lvl="1" indent="0">
              <a:buNone/>
            </a:pPr>
            <a:endParaRPr lang="en-US" altLang="zh-CN" sz="2400" dirty="0" smtClean="0">
              <a:cs typeface="Arial Unicode MS" pitchFamily="34" charset="-122"/>
            </a:endParaRPr>
          </a:p>
          <a:p>
            <a:pPr lvl="1"/>
            <a:r>
              <a:rPr lang="zh-CN" altLang="en-US" sz="2400" dirty="0">
                <a:cs typeface="Arial Unicode MS" pitchFamily="34" charset="-122"/>
              </a:rPr>
              <a:t>纸上得来终觉浅 绝知此事要</a:t>
            </a:r>
            <a:r>
              <a:rPr lang="zh-CN" altLang="en-US" sz="2400" dirty="0" smtClean="0">
                <a:cs typeface="Arial Unicode MS" pitchFamily="34" charset="-122"/>
              </a:rPr>
              <a:t>躬行</a:t>
            </a:r>
            <a:endParaRPr lang="en-US" altLang="zh-CN" sz="2400" dirty="0" smtClean="0">
              <a:cs typeface="Arial Unicode MS" pitchFamily="34" charset="-122"/>
            </a:endParaRPr>
          </a:p>
          <a:p>
            <a:pPr lvl="2"/>
            <a:r>
              <a:rPr lang="zh-CN" altLang="en-US" dirty="0">
                <a:cs typeface="Arial Unicode MS" pitchFamily="34" charset="-122"/>
              </a:rPr>
              <a:t>避免</a:t>
            </a:r>
            <a:r>
              <a:rPr lang="zh-CN" altLang="en-US" dirty="0" smtClean="0">
                <a:cs typeface="Arial Unicode MS" pitchFamily="34" charset="-122"/>
              </a:rPr>
              <a:t>眼高手低</a:t>
            </a:r>
            <a:endParaRPr lang="en-US" altLang="zh-CN" dirty="0" smtClean="0">
              <a:cs typeface="Arial Unicode MS" pitchFamily="34" charset="-122"/>
            </a:endParaRPr>
          </a:p>
          <a:p>
            <a:pPr lvl="2"/>
            <a:r>
              <a:rPr lang="zh-CN" altLang="en-US" dirty="0" smtClean="0">
                <a:cs typeface="Arial Unicode MS" pitchFamily="34" charset="-122"/>
              </a:rPr>
              <a:t>折磨中砥砺前行</a:t>
            </a:r>
            <a:r>
              <a:rPr lang="en-US" altLang="zh-CN" dirty="0" smtClean="0">
                <a:cs typeface="Arial Unicode MS" pitchFamily="34" charset="-122"/>
              </a:rPr>
              <a:t>,</a:t>
            </a:r>
            <a:r>
              <a:rPr lang="zh-CN" altLang="en-US" dirty="0" smtClean="0">
                <a:cs typeface="Arial Unicode MS" pitchFamily="34" charset="-122"/>
              </a:rPr>
              <a:t>痛苦的彼岸使人自信</a:t>
            </a:r>
            <a:endParaRPr lang="en-US" altLang="zh-CN" dirty="0" smtClean="0">
              <a:cs typeface="Arial Unicode MS" pitchFamily="34" charset="-122"/>
            </a:endParaRPr>
          </a:p>
          <a:p>
            <a:pPr lvl="2"/>
            <a:r>
              <a:rPr lang="zh-CN" altLang="en-US" dirty="0" smtClean="0">
                <a:cs typeface="Arial Unicode MS" pitchFamily="34" charset="-122"/>
              </a:rPr>
              <a:t>真正的专家是知道系统为何不正常工作的人</a:t>
            </a:r>
            <a:r>
              <a:rPr lang="en-US" altLang="zh-CN" dirty="0" smtClean="0">
                <a:cs typeface="Arial Unicode MS" pitchFamily="34" charset="-122"/>
              </a:rPr>
              <a:t>,</a:t>
            </a:r>
            <a:r>
              <a:rPr lang="zh-CN" altLang="en-US" dirty="0" smtClean="0">
                <a:cs typeface="Arial Unicode MS" pitchFamily="34" charset="-122"/>
              </a:rPr>
              <a:t>比如开车</a:t>
            </a:r>
            <a:endParaRPr lang="en-US" altLang="zh-CN" dirty="0" smtClean="0">
              <a:cs typeface="Arial Unicode MS" pitchFamily="34" charset="-122"/>
            </a:endParaRPr>
          </a:p>
          <a:p>
            <a:pPr lvl="1"/>
            <a:endParaRPr lang="en-US" altLang="zh-CN" sz="2400" dirty="0">
              <a:cs typeface="Arial Unicode MS" pitchFamily="34" charset="-122"/>
            </a:endParaRPr>
          </a:p>
          <a:p>
            <a:pPr lvl="1"/>
            <a:endParaRPr lang="en-US" altLang="zh-CN" sz="2400" dirty="0" smtClean="0">
              <a:cs typeface="Arial Unicode MS" pitchFamily="34" charset="-122"/>
            </a:endParaRPr>
          </a:p>
          <a:p>
            <a:pPr lvl="1"/>
            <a:endParaRPr lang="en-US" altLang="zh-CN" sz="2400" dirty="0" smtClean="0">
              <a:cs typeface="Arial Unicode MS" pitchFamily="34" charset="-122"/>
            </a:endParaRPr>
          </a:p>
          <a:p>
            <a:pPr lvl="1"/>
            <a:endParaRPr lang="en-US" altLang="zh-CN" sz="2400" b="0" dirty="0" smtClean="0">
              <a:cs typeface="Arial Unicode MS" pitchFamily="34" charset="-122"/>
            </a:endParaRPr>
          </a:p>
          <a:p>
            <a:pPr marL="3657600" lvl="8" indent="0">
              <a:buNone/>
            </a:pPr>
            <a:endParaRPr lang="en-US" altLang="zh-CN" sz="1600" b="0" dirty="0">
              <a:cs typeface="Arial Unicode MS" pitchFamily="34" charset="-122"/>
            </a:endParaRPr>
          </a:p>
        </p:txBody>
      </p:sp>
    </p:spTree>
    <p:extLst>
      <p:ext uri="{BB962C8B-B14F-4D97-AF65-F5344CB8AC3E}">
        <p14:creationId xmlns:p14="http://schemas.microsoft.com/office/powerpoint/2010/main" val="270442246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多交流</a:t>
            </a:r>
            <a:r>
              <a:rPr lang="en-US" altLang="zh-CN" sz="2800" b="0" dirty="0" smtClean="0">
                <a:cs typeface="Arial Unicode MS" pitchFamily="34" charset="-122"/>
              </a:rPr>
              <a:t>-</a:t>
            </a:r>
            <a:r>
              <a:rPr lang="zh-CN" altLang="en-US" sz="2800" b="0" dirty="0" smtClean="0">
                <a:cs typeface="Arial Unicode MS" pitchFamily="34" charset="-122"/>
              </a:rPr>
              <a:t>同理心</a:t>
            </a:r>
            <a:endParaRPr lang="en-US" altLang="zh-CN" sz="2800" b="0" dirty="0" smtClean="0">
              <a:cs typeface="Arial Unicode MS" pitchFamily="34" charset="-122"/>
            </a:endParaRPr>
          </a:p>
          <a:p>
            <a:pPr lvl="1"/>
            <a:r>
              <a:rPr lang="zh-CN" altLang="en-US" sz="2400" dirty="0" smtClean="0">
                <a:cs typeface="Arial Unicode MS" pitchFamily="34" charset="-122"/>
              </a:rPr>
              <a:t>交流的媒介</a:t>
            </a:r>
            <a:endParaRPr lang="en-US" altLang="zh-CN" sz="2400" dirty="0" smtClean="0">
              <a:cs typeface="Arial Unicode MS" pitchFamily="34" charset="-122"/>
            </a:endParaRPr>
          </a:p>
          <a:p>
            <a:pPr lvl="2"/>
            <a:r>
              <a:rPr lang="zh-CN" altLang="en-US" sz="2000" b="0" dirty="0" smtClean="0">
                <a:cs typeface="Arial Unicode MS" pitchFamily="34" charset="-122"/>
              </a:rPr>
              <a:t>数学家</a:t>
            </a:r>
            <a:r>
              <a:rPr lang="en-US" altLang="zh-CN" sz="2000" b="0" dirty="0" smtClean="0">
                <a:cs typeface="Arial Unicode MS" pitchFamily="34" charset="-122"/>
              </a:rPr>
              <a:t>-</a:t>
            </a:r>
            <a:r>
              <a:rPr lang="zh-CN" altLang="en-US" sz="2000" b="0" dirty="0" smtClean="0">
                <a:cs typeface="Arial Unicode MS" pitchFamily="34" charset="-122"/>
              </a:rPr>
              <a:t>公式</a:t>
            </a:r>
            <a:endParaRPr lang="en-US" altLang="zh-CN" sz="2000" b="0" dirty="0" smtClean="0">
              <a:cs typeface="Arial Unicode MS" pitchFamily="34" charset="-122"/>
            </a:endParaRPr>
          </a:p>
          <a:p>
            <a:pPr lvl="2"/>
            <a:r>
              <a:rPr lang="zh-CN" altLang="en-US" sz="2000" dirty="0" smtClean="0">
                <a:cs typeface="Arial Unicode MS" pitchFamily="34" charset="-122"/>
              </a:rPr>
              <a:t>文学家</a:t>
            </a:r>
            <a:r>
              <a:rPr lang="en-US" altLang="zh-CN" sz="2000" dirty="0" smtClean="0">
                <a:cs typeface="Arial Unicode MS" pitchFamily="34" charset="-122"/>
              </a:rPr>
              <a:t>-</a:t>
            </a:r>
            <a:r>
              <a:rPr lang="zh-CN" altLang="en-US" sz="2000" dirty="0" smtClean="0">
                <a:cs typeface="Arial Unicode MS" pitchFamily="34" charset="-122"/>
              </a:rPr>
              <a:t>文字</a:t>
            </a:r>
            <a:endParaRPr lang="en-US" altLang="zh-CN" sz="2000" dirty="0" smtClean="0">
              <a:cs typeface="Arial Unicode MS" pitchFamily="34" charset="-122"/>
            </a:endParaRPr>
          </a:p>
          <a:p>
            <a:pPr lvl="2"/>
            <a:r>
              <a:rPr lang="zh-CN" altLang="en-US" sz="2000" b="0" dirty="0" smtClean="0">
                <a:cs typeface="Arial Unicode MS" pitchFamily="34" charset="-122"/>
              </a:rPr>
              <a:t>程序员</a:t>
            </a:r>
            <a:r>
              <a:rPr lang="en-US" altLang="zh-CN" sz="2000" b="0" dirty="0" smtClean="0">
                <a:cs typeface="Arial Unicode MS" pitchFamily="34" charset="-122"/>
              </a:rPr>
              <a:t>-</a:t>
            </a:r>
            <a:r>
              <a:rPr lang="zh-CN" altLang="en-US" sz="2000" b="0" dirty="0" smtClean="0">
                <a:cs typeface="Arial Unicode MS" pitchFamily="34" charset="-122"/>
              </a:rPr>
              <a:t>代码及文档</a:t>
            </a:r>
            <a:endParaRPr lang="en-US" altLang="zh-CN" sz="2000" b="0" dirty="0" smtClean="0">
              <a:cs typeface="Arial Unicode MS" pitchFamily="34" charset="-122"/>
            </a:endParaRPr>
          </a:p>
          <a:p>
            <a:pPr lvl="1"/>
            <a:r>
              <a:rPr lang="zh-CN" altLang="en-US" sz="2400" dirty="0" smtClean="0">
                <a:cs typeface="Arial Unicode MS" pitchFamily="34" charset="-122"/>
              </a:rPr>
              <a:t>大家马上面临的情况</a:t>
            </a:r>
            <a:r>
              <a:rPr lang="en-US" altLang="zh-CN" sz="2400" dirty="0" smtClean="0">
                <a:cs typeface="Arial Unicode MS" pitchFamily="34" charset="-122"/>
              </a:rPr>
              <a:t>-</a:t>
            </a:r>
            <a:r>
              <a:rPr lang="zh-CN" altLang="en-US" sz="2400" dirty="0" smtClean="0">
                <a:cs typeface="Arial Unicode MS" pitchFamily="34" charset="-122"/>
              </a:rPr>
              <a:t>以己度人</a:t>
            </a:r>
            <a:endParaRPr lang="en-US" altLang="zh-CN" sz="2400" dirty="0" smtClean="0">
              <a:cs typeface="Arial Unicode MS" pitchFamily="34" charset="-122"/>
            </a:endParaRPr>
          </a:p>
          <a:p>
            <a:pPr lvl="2"/>
            <a:r>
              <a:rPr lang="zh-CN" altLang="en-US" sz="1800" b="0" dirty="0" smtClean="0">
                <a:cs typeface="Arial Unicode MS" pitchFamily="34" charset="-122"/>
              </a:rPr>
              <a:t>文档太简单或者完全没有文档</a:t>
            </a:r>
            <a:endParaRPr lang="en-US" altLang="zh-CN" sz="1800" b="0" dirty="0" smtClean="0">
              <a:cs typeface="Arial Unicode MS" pitchFamily="34" charset="-122"/>
            </a:endParaRPr>
          </a:p>
          <a:p>
            <a:pPr lvl="2"/>
            <a:r>
              <a:rPr lang="zh-CN" altLang="en-US" sz="1800" dirty="0" smtClean="0">
                <a:cs typeface="Arial Unicode MS" pitchFamily="34" charset="-122"/>
              </a:rPr>
              <a:t>文档过时</a:t>
            </a:r>
            <a:r>
              <a:rPr lang="en-US" altLang="zh-CN" sz="1800" dirty="0" smtClean="0">
                <a:cs typeface="Arial Unicode MS" pitchFamily="34" charset="-122"/>
              </a:rPr>
              <a:t>,</a:t>
            </a:r>
            <a:r>
              <a:rPr lang="zh-CN" altLang="en-US" sz="1800" dirty="0" smtClean="0">
                <a:cs typeface="Arial Unicode MS" pitchFamily="34" charset="-122"/>
              </a:rPr>
              <a:t>和现有设计完全不对应</a:t>
            </a:r>
            <a:endParaRPr lang="en-US" altLang="zh-CN" sz="1800" dirty="0" smtClean="0">
              <a:cs typeface="Arial Unicode MS" pitchFamily="34" charset="-122"/>
            </a:endParaRPr>
          </a:p>
          <a:p>
            <a:pPr lvl="2"/>
            <a:r>
              <a:rPr lang="zh-CN" altLang="en-US" sz="1800" b="0" dirty="0" smtClean="0">
                <a:cs typeface="Arial Unicode MS" pitchFamily="34" charset="-122"/>
              </a:rPr>
              <a:t>代码不规范</a:t>
            </a:r>
            <a:r>
              <a:rPr lang="en-US" altLang="zh-CN" sz="1800" b="0" dirty="0" smtClean="0">
                <a:cs typeface="Arial Unicode MS" pitchFamily="34" charset="-122"/>
              </a:rPr>
              <a:t>,</a:t>
            </a:r>
            <a:r>
              <a:rPr lang="zh-CN" altLang="en-US" sz="1800" b="0" dirty="0" smtClean="0">
                <a:cs typeface="Arial Unicode MS" pitchFamily="34" charset="-122"/>
              </a:rPr>
              <a:t>没有注释</a:t>
            </a:r>
            <a:endParaRPr lang="en-US" altLang="zh-CN" sz="1800" b="0" dirty="0" smtClean="0">
              <a:cs typeface="Arial Unicode MS" pitchFamily="34" charset="-122"/>
            </a:endParaRPr>
          </a:p>
          <a:p>
            <a:pPr lvl="2"/>
            <a:r>
              <a:rPr lang="zh-CN" altLang="en-US" sz="1800" dirty="0">
                <a:cs typeface="Arial Unicode MS" pitchFamily="34" charset="-122"/>
              </a:rPr>
              <a:t>变量</a:t>
            </a:r>
            <a:r>
              <a:rPr lang="zh-CN" altLang="en-US" sz="1800" dirty="0" smtClean="0">
                <a:cs typeface="Arial Unicode MS" pitchFamily="34" charset="-122"/>
              </a:rPr>
              <a:t>名函数名完全不能理解意思</a:t>
            </a:r>
            <a:endParaRPr lang="en-US" altLang="zh-CN" sz="1800" b="0" dirty="0" smtClean="0">
              <a:cs typeface="Arial Unicode MS" pitchFamily="34" charset="-122"/>
            </a:endParaRPr>
          </a:p>
          <a:p>
            <a:pPr lvl="2"/>
            <a:r>
              <a:rPr lang="zh-CN" altLang="en-US" sz="1800" dirty="0" smtClean="0">
                <a:cs typeface="Arial Unicode MS" pitchFamily="34" charset="-122"/>
              </a:rPr>
              <a:t>长篇大论的函数</a:t>
            </a:r>
            <a:r>
              <a:rPr lang="en-US" altLang="zh-CN" sz="1800" dirty="0" smtClean="0">
                <a:cs typeface="Arial Unicode MS" pitchFamily="34" charset="-122"/>
              </a:rPr>
              <a:t>, </a:t>
            </a:r>
            <a:r>
              <a:rPr lang="zh-CN" altLang="en-US" sz="1800" dirty="0" smtClean="0">
                <a:cs typeface="Arial Unicode MS" pitchFamily="34" charset="-122"/>
              </a:rPr>
              <a:t>没有分段</a:t>
            </a:r>
            <a:r>
              <a:rPr lang="en-US" altLang="zh-CN" sz="1800" dirty="0" smtClean="0">
                <a:cs typeface="Arial Unicode MS" pitchFamily="34" charset="-122"/>
              </a:rPr>
              <a:t>,</a:t>
            </a:r>
            <a:r>
              <a:rPr lang="zh-CN" altLang="en-US" sz="1800" dirty="0" smtClean="0">
                <a:cs typeface="Arial Unicode MS" pitchFamily="34" charset="-122"/>
              </a:rPr>
              <a:t>没有主题</a:t>
            </a:r>
            <a:endParaRPr lang="en-US" altLang="zh-CN" sz="1800" dirty="0" smtClean="0">
              <a:cs typeface="Arial Unicode MS" pitchFamily="34" charset="-122"/>
            </a:endParaRPr>
          </a:p>
          <a:p>
            <a:pPr lvl="2"/>
            <a:endParaRPr lang="en-US" altLang="zh-CN" sz="2000" dirty="0">
              <a:cs typeface="Arial Unicode MS" pitchFamily="34" charset="-122"/>
            </a:endParaRPr>
          </a:p>
          <a:p>
            <a:pPr lvl="2"/>
            <a:endParaRPr lang="en-US" altLang="zh-CN" sz="1600" dirty="0" smtClean="0">
              <a:cs typeface="Arial Unicode MS" pitchFamily="34" charset="-122"/>
            </a:endParaRPr>
          </a:p>
          <a:p>
            <a:pPr marL="3657600" lvl="8" indent="0">
              <a:buNone/>
            </a:pPr>
            <a:endParaRPr lang="en-US" altLang="zh-CN" sz="1600" b="0" dirty="0">
              <a:cs typeface="Arial Unicode MS" pitchFamily="34" charset="-122"/>
            </a:endParaRPr>
          </a:p>
        </p:txBody>
      </p:sp>
      <p:sp>
        <p:nvSpPr>
          <p:cNvPr id="4" name="矩形 3"/>
          <p:cNvSpPr/>
          <p:nvPr/>
        </p:nvSpPr>
        <p:spPr>
          <a:xfrm>
            <a:off x="1475656" y="5805264"/>
            <a:ext cx="5862502" cy="646331"/>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zh-CN" altLang="en-US" sz="36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狗屎一般的代码</a:t>
            </a:r>
            <a:r>
              <a:rPr lang="en-US" altLang="zh-CN" sz="36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a:t>
            </a:r>
            <a:r>
              <a:rPr lang="zh-CN" altLang="en-US" sz="3600" b="1" cap="none" spc="0"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完全看不懂</a:t>
            </a:r>
            <a:endParaRPr lang="zh-CN" altLang="en-US" sz="36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Tree>
    <p:extLst>
      <p:ext uri="{BB962C8B-B14F-4D97-AF65-F5344CB8AC3E}">
        <p14:creationId xmlns:p14="http://schemas.microsoft.com/office/powerpoint/2010/main" val="3454252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多思考</a:t>
            </a:r>
            <a:endParaRPr lang="en-US" altLang="zh-CN" sz="2800" b="0" dirty="0" smtClean="0">
              <a:cs typeface="Arial Unicode MS" pitchFamily="34" charset="-122"/>
            </a:endParaRPr>
          </a:p>
          <a:p>
            <a:pPr lvl="1"/>
            <a:r>
              <a:rPr lang="zh-CN" altLang="en-US" sz="2400" dirty="0">
                <a:cs typeface="Arial Unicode MS" pitchFamily="34" charset="-122"/>
              </a:rPr>
              <a:t>思而不学则</a:t>
            </a:r>
            <a:r>
              <a:rPr lang="zh-CN" altLang="en-US" sz="2400" dirty="0" smtClean="0">
                <a:cs typeface="Arial Unicode MS" pitchFamily="34" charset="-122"/>
              </a:rPr>
              <a:t>罔</a:t>
            </a:r>
            <a:r>
              <a:rPr lang="en-US" altLang="zh-CN" sz="2400" dirty="0" smtClean="0">
                <a:cs typeface="Arial Unicode MS" pitchFamily="34" charset="-122"/>
              </a:rPr>
              <a:t>,</a:t>
            </a:r>
            <a:r>
              <a:rPr lang="zh-CN" altLang="en-US" sz="2400" dirty="0">
                <a:cs typeface="Arial Unicode MS" pitchFamily="34" charset="-122"/>
              </a:rPr>
              <a:t>学而不思则</a:t>
            </a:r>
            <a:r>
              <a:rPr lang="zh-CN" altLang="en-US" sz="2400" dirty="0" smtClean="0">
                <a:cs typeface="Arial Unicode MS" pitchFamily="34" charset="-122"/>
              </a:rPr>
              <a:t>殆</a:t>
            </a:r>
            <a:endParaRPr lang="en-US" altLang="zh-CN" sz="2400" dirty="0" smtClean="0">
              <a:cs typeface="Arial Unicode MS" pitchFamily="34" charset="-122"/>
            </a:endParaRPr>
          </a:p>
          <a:p>
            <a:pPr lvl="1"/>
            <a:endParaRPr lang="en-US" altLang="zh-CN" sz="2400" dirty="0" smtClean="0">
              <a:cs typeface="Arial Unicode MS" pitchFamily="34" charset="-122"/>
            </a:endParaRPr>
          </a:p>
          <a:p>
            <a:pPr lvl="1"/>
            <a:r>
              <a:rPr lang="zh-CN" altLang="en-US" sz="2400" dirty="0">
                <a:cs typeface="Arial Unicode MS" pitchFamily="34" charset="-122"/>
              </a:rPr>
              <a:t>聪明的程序员使用</a:t>
            </a:r>
            <a:r>
              <a:rPr lang="en-US" altLang="zh-CN" sz="2400" dirty="0">
                <a:cs typeface="Arial Unicode MS" pitchFamily="34" charset="-122"/>
              </a:rPr>
              <a:t>50%-70%</a:t>
            </a:r>
            <a:r>
              <a:rPr lang="zh-CN" altLang="en-US" sz="2400" dirty="0">
                <a:cs typeface="Arial Unicode MS" pitchFamily="34" charset="-122"/>
              </a:rPr>
              <a:t>的时间用来思考，尝试和权衡各种设计和实现，而用</a:t>
            </a:r>
            <a:r>
              <a:rPr lang="en-US" altLang="zh-CN" sz="2400" dirty="0">
                <a:cs typeface="Arial Unicode MS" pitchFamily="34" charset="-122"/>
              </a:rPr>
              <a:t>30%–50%</a:t>
            </a:r>
            <a:r>
              <a:rPr lang="zh-CN" altLang="en-US" sz="2400" dirty="0">
                <a:cs typeface="Arial Unicode MS" pitchFamily="34" charset="-122"/>
              </a:rPr>
              <a:t>的时间是在忙碌着</a:t>
            </a:r>
            <a:r>
              <a:rPr lang="zh-CN" altLang="en-US" sz="2400" dirty="0" smtClean="0">
                <a:cs typeface="Arial Unicode MS" pitchFamily="34" charset="-122"/>
              </a:rPr>
              <a:t>编码</a:t>
            </a:r>
            <a:r>
              <a:rPr lang="en-US" altLang="zh-CN" sz="2400" dirty="0" smtClean="0">
                <a:cs typeface="Arial Unicode MS" pitchFamily="34" charset="-122"/>
              </a:rPr>
              <a:t>,</a:t>
            </a:r>
            <a:r>
              <a:rPr lang="zh-CN" altLang="en-US" sz="2400" dirty="0" smtClean="0">
                <a:cs typeface="Arial Unicode MS" pitchFamily="34" charset="-122"/>
              </a:rPr>
              <a:t>调试</a:t>
            </a:r>
            <a:r>
              <a:rPr lang="zh-CN" altLang="en-US" sz="2400" dirty="0">
                <a:cs typeface="Arial Unicode MS" pitchFamily="34" charset="-122"/>
              </a:rPr>
              <a:t>和</a:t>
            </a:r>
            <a:r>
              <a:rPr lang="zh-CN" altLang="en-US" sz="2400" dirty="0" smtClean="0">
                <a:cs typeface="Arial Unicode MS" pitchFamily="34" charset="-122"/>
              </a:rPr>
              <a:t>测试</a:t>
            </a:r>
            <a:endParaRPr lang="en-US" altLang="zh-CN" sz="2400" dirty="0" smtClean="0">
              <a:cs typeface="Arial Unicode MS" pitchFamily="34" charset="-122"/>
            </a:endParaRPr>
          </a:p>
          <a:p>
            <a:pPr lvl="1"/>
            <a:endParaRPr lang="en-US" altLang="zh-CN" sz="2400" dirty="0">
              <a:cs typeface="Arial Unicode MS" pitchFamily="34" charset="-122"/>
            </a:endParaRPr>
          </a:p>
          <a:p>
            <a:pPr lvl="1"/>
            <a:r>
              <a:rPr lang="zh-CN" altLang="en-US" sz="2400" dirty="0" smtClean="0">
                <a:cs typeface="Arial Unicode MS" pitchFamily="34" charset="-122"/>
              </a:rPr>
              <a:t>蠢</a:t>
            </a:r>
            <a:r>
              <a:rPr lang="zh-CN" altLang="en-US" sz="2400" dirty="0">
                <a:cs typeface="Arial Unicode MS" pitchFamily="34" charset="-122"/>
              </a:rPr>
              <a:t>的程序员会拿出来</a:t>
            </a:r>
            <a:r>
              <a:rPr lang="en-US" altLang="zh-CN" sz="2400" dirty="0">
                <a:cs typeface="Arial Unicode MS" pitchFamily="34" charset="-122"/>
              </a:rPr>
              <a:t>100%-150%</a:t>
            </a:r>
            <a:r>
              <a:rPr lang="zh-CN" altLang="en-US" sz="2400" dirty="0">
                <a:cs typeface="Arial Unicode MS" pitchFamily="34" charset="-122"/>
              </a:rPr>
              <a:t>的时间来忙着赶进度，</a:t>
            </a:r>
            <a:r>
              <a:rPr lang="zh-CN" altLang="en-US" sz="2400" dirty="0" smtClean="0">
                <a:cs typeface="Arial Unicode MS" pitchFamily="34" charset="-122"/>
              </a:rPr>
              <a:t>返工</a:t>
            </a:r>
            <a:r>
              <a:rPr lang="en-US" altLang="zh-CN" sz="2400" dirty="0" smtClean="0">
                <a:cs typeface="Arial Unicode MS" pitchFamily="34" charset="-122"/>
              </a:rPr>
              <a:t>,</a:t>
            </a:r>
            <a:r>
              <a:rPr lang="zh-CN" altLang="en-US" sz="2400" dirty="0" smtClean="0">
                <a:cs typeface="Arial Unicode MS" pitchFamily="34" charset="-122"/>
              </a:rPr>
              <a:t>重构</a:t>
            </a:r>
            <a:r>
              <a:rPr lang="zh-CN" altLang="en-US" sz="2400" dirty="0">
                <a:cs typeface="Arial Unicode MS" pitchFamily="34" charset="-122"/>
              </a:rPr>
              <a:t>，</a:t>
            </a:r>
            <a:r>
              <a:rPr lang="en-US" altLang="zh-CN" sz="2400" dirty="0">
                <a:cs typeface="Arial Unicode MS" pitchFamily="34" charset="-122"/>
              </a:rPr>
              <a:t>fix</a:t>
            </a:r>
            <a:r>
              <a:rPr lang="zh-CN" altLang="en-US" sz="2400" dirty="0">
                <a:cs typeface="Arial Unicode MS" pitchFamily="34" charset="-122"/>
              </a:rPr>
              <a:t>大量的</a:t>
            </a:r>
            <a:r>
              <a:rPr lang="en-US" altLang="zh-CN" sz="2400" dirty="0">
                <a:cs typeface="Arial Unicode MS" pitchFamily="34" charset="-122"/>
              </a:rPr>
              <a:t>bug…</a:t>
            </a:r>
            <a:r>
              <a:rPr lang="zh-CN" altLang="en-US" sz="2400" dirty="0" smtClean="0">
                <a:cs typeface="Arial Unicode MS" pitchFamily="34" charset="-122"/>
              </a:rPr>
              <a:t>所以</a:t>
            </a:r>
            <a:r>
              <a:rPr lang="en-US" altLang="zh-CN" sz="2400" dirty="0">
                <a:cs typeface="Arial Unicode MS" pitchFamily="34" charset="-122"/>
              </a:rPr>
              <a:t>,</a:t>
            </a:r>
            <a:r>
              <a:rPr lang="zh-CN" altLang="en-US" sz="2400" dirty="0" smtClean="0">
                <a:cs typeface="Arial Unicode MS" pitchFamily="34" charset="-122"/>
              </a:rPr>
              <a:t>越</a:t>
            </a:r>
            <a:r>
              <a:rPr lang="zh-CN" altLang="en-US" sz="2400" dirty="0">
                <a:cs typeface="Arial Unicode MS" pitchFamily="34" charset="-122"/>
              </a:rPr>
              <a:t>差的团队一般会越</a:t>
            </a:r>
            <a:r>
              <a:rPr lang="zh-CN" altLang="en-US" sz="2400" dirty="0" smtClean="0">
                <a:cs typeface="Arial Unicode MS" pitchFamily="34" charset="-122"/>
              </a:rPr>
              <a:t>忙</a:t>
            </a:r>
            <a:r>
              <a:rPr lang="en-US" altLang="zh-CN" sz="2400" dirty="0" smtClean="0">
                <a:cs typeface="Arial Unicode MS" pitchFamily="34" charset="-122"/>
              </a:rPr>
              <a:t>,</a:t>
            </a:r>
            <a:r>
              <a:rPr lang="zh-CN" altLang="en-US" sz="2400" dirty="0" smtClean="0">
                <a:cs typeface="Arial Unicode MS" pitchFamily="34" charset="-122"/>
              </a:rPr>
              <a:t>而且</a:t>
            </a:r>
            <a:r>
              <a:rPr lang="zh-CN" altLang="en-US" sz="2400" dirty="0">
                <a:cs typeface="Arial Unicode MS" pitchFamily="34" charset="-122"/>
              </a:rPr>
              <a:t>还忙不</a:t>
            </a:r>
            <a:r>
              <a:rPr lang="zh-CN" altLang="en-US" sz="2400" dirty="0" smtClean="0">
                <a:cs typeface="Arial Unicode MS" pitchFamily="34" charset="-122"/>
              </a:rPr>
              <a:t>完</a:t>
            </a:r>
            <a:endParaRPr lang="en-US" altLang="zh-CN" sz="2400" dirty="0" smtClean="0">
              <a:cs typeface="Arial Unicode MS" pitchFamily="34" charset="-122"/>
            </a:endParaRPr>
          </a:p>
          <a:p>
            <a:pPr lvl="1"/>
            <a:endParaRPr lang="en-US" altLang="zh-CN" sz="2400" b="0" dirty="0" smtClean="0">
              <a:cs typeface="Arial Unicode MS" pitchFamily="34" charset="-122"/>
            </a:endParaRPr>
          </a:p>
          <a:p>
            <a:pPr lvl="1"/>
            <a:endParaRPr lang="en-US" altLang="zh-CN" sz="2000" dirty="0" smtClean="0">
              <a:cs typeface="Arial Unicode MS" pitchFamily="34" charset="-122"/>
            </a:endParaRPr>
          </a:p>
          <a:p>
            <a:pPr marL="3657600" lvl="8" indent="0">
              <a:buNone/>
            </a:pPr>
            <a:endParaRPr lang="en-US" altLang="zh-CN" sz="1600" b="0" dirty="0">
              <a:cs typeface="Arial Unicode MS" pitchFamily="34" charset="-122"/>
            </a:endParaRPr>
          </a:p>
        </p:txBody>
      </p:sp>
    </p:spTree>
    <p:extLst>
      <p:ext uri="{BB962C8B-B14F-4D97-AF65-F5344CB8AC3E}">
        <p14:creationId xmlns:p14="http://schemas.microsoft.com/office/powerpoint/2010/main" val="42373174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a:bodyPr>
          <a:lstStyle/>
          <a:p>
            <a:pPr lvl="1"/>
            <a:r>
              <a:rPr lang="en-US" altLang="zh-CN" dirty="0" smtClean="0">
                <a:cs typeface="Arial Unicode MS" pitchFamily="34" charset="-122"/>
              </a:rPr>
              <a:t>Google</a:t>
            </a:r>
            <a:r>
              <a:rPr lang="zh-CN" altLang="en-US" dirty="0" smtClean="0">
                <a:cs typeface="Arial Unicode MS" pitchFamily="34" charset="-122"/>
              </a:rPr>
              <a:t>对</a:t>
            </a:r>
            <a:r>
              <a:rPr lang="en-US" altLang="zh-CN" dirty="0" smtClean="0">
                <a:cs typeface="Arial Unicode MS" pitchFamily="34" charset="-122"/>
              </a:rPr>
              <a:t>bug</a:t>
            </a:r>
            <a:r>
              <a:rPr lang="zh-CN" altLang="en-US" dirty="0" smtClean="0">
                <a:cs typeface="Arial Unicode MS" pitchFamily="34" charset="-122"/>
              </a:rPr>
              <a:t>的处理</a:t>
            </a:r>
            <a:endParaRPr lang="en-US" altLang="zh-CN" dirty="0" smtClean="0">
              <a:cs typeface="Arial Unicode MS" pitchFamily="34" charset="-122"/>
            </a:endParaRPr>
          </a:p>
          <a:p>
            <a:pPr lvl="2"/>
            <a:r>
              <a:rPr lang="zh-CN" altLang="en-US" b="0" dirty="0" smtClean="0">
                <a:cs typeface="Arial Unicode MS" pitchFamily="34" charset="-122"/>
              </a:rPr>
              <a:t>时候总结与交流</a:t>
            </a:r>
            <a:endParaRPr lang="en-US" altLang="zh-CN" b="0" dirty="0" smtClean="0">
              <a:cs typeface="Arial Unicode MS" pitchFamily="34" charset="-122"/>
            </a:endParaRPr>
          </a:p>
          <a:p>
            <a:pPr lvl="2"/>
            <a:endParaRPr lang="en-US" altLang="zh-CN" b="0" dirty="0" smtClean="0">
              <a:cs typeface="Arial Unicode MS" pitchFamily="34" charset="-122"/>
            </a:endParaRPr>
          </a:p>
          <a:p>
            <a:pPr lvl="2"/>
            <a:r>
              <a:rPr lang="zh-CN" altLang="en-US" dirty="0" smtClean="0">
                <a:cs typeface="Arial Unicode MS" pitchFamily="34" charset="-122"/>
              </a:rPr>
              <a:t>事故分析报告</a:t>
            </a:r>
            <a:endParaRPr lang="en-US" altLang="zh-CN" dirty="0" smtClean="0">
              <a:cs typeface="Arial Unicode MS" pitchFamily="34" charset="-122"/>
            </a:endParaRPr>
          </a:p>
          <a:p>
            <a:pPr lvl="2"/>
            <a:endParaRPr lang="en-US" altLang="zh-CN" dirty="0" smtClean="0">
              <a:cs typeface="Arial Unicode MS" pitchFamily="34" charset="-122"/>
            </a:endParaRPr>
          </a:p>
          <a:p>
            <a:pPr lvl="2"/>
            <a:r>
              <a:rPr lang="zh-CN" altLang="en-US" dirty="0" smtClean="0">
                <a:cs typeface="Arial Unicode MS" pitchFamily="34" charset="-122"/>
              </a:rPr>
              <a:t>评选本月最佳事故总结</a:t>
            </a:r>
            <a:endParaRPr lang="en-US" altLang="zh-CN" dirty="0">
              <a:cs typeface="Arial Unicode MS" pitchFamily="34" charset="-122"/>
            </a:endParaRPr>
          </a:p>
          <a:p>
            <a:pPr lvl="2"/>
            <a:endParaRPr lang="en-US" altLang="zh-CN" dirty="0" smtClean="0">
              <a:cs typeface="Arial Unicode MS" pitchFamily="34" charset="-122"/>
            </a:endParaRPr>
          </a:p>
          <a:p>
            <a:pPr lvl="2"/>
            <a:r>
              <a:rPr lang="zh-CN" altLang="en-US" dirty="0" smtClean="0">
                <a:cs typeface="Arial Unicode MS" pitchFamily="34" charset="-122"/>
              </a:rPr>
              <a:t>成立事故总结阅读俱乐部</a:t>
            </a:r>
            <a:endParaRPr lang="en-US" altLang="zh-CN" dirty="0" smtClean="0">
              <a:cs typeface="Arial Unicode MS" pitchFamily="34" charset="-122"/>
            </a:endParaRPr>
          </a:p>
          <a:p>
            <a:pPr lvl="1"/>
            <a:endParaRPr lang="en-US" altLang="zh-CN" sz="2000" dirty="0" smtClean="0">
              <a:cs typeface="Arial Unicode MS" pitchFamily="34" charset="-122"/>
            </a:endParaRPr>
          </a:p>
          <a:p>
            <a:pPr marL="3657600" lvl="8" indent="0">
              <a:buNone/>
            </a:pPr>
            <a:endParaRPr lang="en-US" altLang="zh-CN" sz="1600" b="0" dirty="0">
              <a:cs typeface="Arial Unicode MS" pitchFamily="34" charset="-122"/>
            </a:endParaRPr>
          </a:p>
        </p:txBody>
      </p:sp>
    </p:spTree>
    <p:extLst>
      <p:ext uri="{BB962C8B-B14F-4D97-AF65-F5344CB8AC3E}">
        <p14:creationId xmlns:p14="http://schemas.microsoft.com/office/powerpoint/2010/main" val="248951987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a:bodyPr>
          <a:lstStyle/>
          <a:p>
            <a:pPr lvl="1"/>
            <a:endParaRPr lang="en-US" altLang="zh-CN" sz="2000" dirty="0" smtClean="0">
              <a:cs typeface="Arial Unicode MS" pitchFamily="34" charset="-122"/>
            </a:endParaRPr>
          </a:p>
          <a:p>
            <a:pPr marL="3657600" lvl="8" indent="0">
              <a:buNone/>
            </a:pPr>
            <a:endParaRPr lang="en-US" altLang="zh-CN" sz="1600" b="0" dirty="0">
              <a:cs typeface="Arial Unicode MS" pitchFamily="34" charset="-122"/>
            </a:endParaRPr>
          </a:p>
        </p:txBody>
      </p:sp>
      <p:sp>
        <p:nvSpPr>
          <p:cNvPr id="4" name="AutoShape 4"/>
          <p:cNvSpPr>
            <a:spLocks noChangeArrowheads="1"/>
          </p:cNvSpPr>
          <p:nvPr/>
        </p:nvSpPr>
        <p:spPr bwMode="auto">
          <a:xfrm>
            <a:off x="1835150" y="2349500"/>
            <a:ext cx="2376488" cy="838200"/>
          </a:xfrm>
          <a:prstGeom prst="flowChartProcess">
            <a:avLst/>
          </a:prstGeom>
          <a:solidFill>
            <a:srgbClr val="0000CC"/>
          </a:solidFill>
          <a:ln w="38100">
            <a:solidFill>
              <a:srgbClr val="0033CC"/>
            </a:solidFill>
            <a:miter lim="800000"/>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kumimoji="1" lang="en-US" altLang="zh-CN" sz="2400" b="1">
                <a:solidFill>
                  <a:schemeClr val="bg1"/>
                </a:solidFill>
                <a:latin typeface="文鼎中楷簡" pitchFamily="49" charset="-120"/>
                <a:ea typeface="文鼎中楷簡" pitchFamily="49" charset="-120"/>
              </a:rPr>
              <a:t>2D-</a:t>
            </a:r>
            <a:r>
              <a:rPr kumimoji="1" lang="zh-CN" altLang="en-US" sz="2400" b="1">
                <a:solidFill>
                  <a:schemeClr val="bg1"/>
                </a:solidFill>
                <a:latin typeface="文鼎中楷簡" pitchFamily="49" charset="-120"/>
                <a:ea typeface="文鼎中楷簡" pitchFamily="49" charset="-120"/>
              </a:rPr>
              <a:t>定义问题</a:t>
            </a:r>
          </a:p>
        </p:txBody>
      </p:sp>
      <p:sp>
        <p:nvSpPr>
          <p:cNvPr id="5" name="AutoShape 5"/>
          <p:cNvSpPr>
            <a:spLocks noChangeArrowheads="1"/>
          </p:cNvSpPr>
          <p:nvPr/>
        </p:nvSpPr>
        <p:spPr bwMode="auto">
          <a:xfrm>
            <a:off x="1835150" y="4724400"/>
            <a:ext cx="2376488" cy="838200"/>
          </a:xfrm>
          <a:prstGeom prst="flowChartProcess">
            <a:avLst/>
          </a:prstGeom>
          <a:solidFill>
            <a:srgbClr val="0000CC"/>
          </a:solidFill>
          <a:ln w="38100">
            <a:solidFill>
              <a:srgbClr val="0033CC"/>
            </a:solidFill>
            <a:miter lim="800000"/>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kumimoji="1" lang="en-US" altLang="zh-CN" sz="2400" b="1">
                <a:solidFill>
                  <a:schemeClr val="bg1"/>
                </a:solidFill>
                <a:latin typeface="文鼎中楷簡" pitchFamily="49" charset="-120"/>
                <a:ea typeface="文鼎中楷簡" pitchFamily="49" charset="-120"/>
              </a:rPr>
              <a:t>4D- </a:t>
            </a:r>
            <a:r>
              <a:rPr kumimoji="1" lang="zh-CN" altLang="en-US" sz="2400" b="1">
                <a:solidFill>
                  <a:schemeClr val="bg1"/>
                </a:solidFill>
                <a:latin typeface="文鼎中楷簡" pitchFamily="49" charset="-120"/>
                <a:ea typeface="文鼎中楷簡" pitchFamily="49" charset="-120"/>
              </a:rPr>
              <a:t>原因分析</a:t>
            </a:r>
          </a:p>
          <a:p>
            <a:pPr algn="ctr" eaLnBrk="1" hangingPunct="1"/>
            <a:r>
              <a:rPr kumimoji="1" lang="zh-CN" altLang="en-US" sz="2400" b="1">
                <a:solidFill>
                  <a:schemeClr val="bg1"/>
                </a:solidFill>
                <a:latin typeface="文鼎中楷簡" pitchFamily="49" charset="-120"/>
                <a:ea typeface="文鼎中楷簡" pitchFamily="49" charset="-120"/>
              </a:rPr>
              <a:t>   及验证</a:t>
            </a:r>
          </a:p>
        </p:txBody>
      </p:sp>
      <p:sp>
        <p:nvSpPr>
          <p:cNvPr id="6" name="AutoShape 6"/>
          <p:cNvSpPr>
            <a:spLocks noChangeArrowheads="1"/>
          </p:cNvSpPr>
          <p:nvPr/>
        </p:nvSpPr>
        <p:spPr bwMode="auto">
          <a:xfrm>
            <a:off x="5291138" y="1268413"/>
            <a:ext cx="2520950" cy="865187"/>
          </a:xfrm>
          <a:prstGeom prst="flowChartProcess">
            <a:avLst/>
          </a:prstGeom>
          <a:solidFill>
            <a:srgbClr val="0000CC"/>
          </a:solidFill>
          <a:ln w="38100">
            <a:solidFill>
              <a:srgbClr val="0033CC"/>
            </a:solidFill>
            <a:miter lim="800000"/>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kumimoji="1" lang="en-US" altLang="zh-CN" sz="2400" b="1">
                <a:solidFill>
                  <a:schemeClr val="bg1"/>
                </a:solidFill>
                <a:latin typeface="文鼎中楷簡" pitchFamily="49" charset="-120"/>
                <a:ea typeface="文鼎中楷簡" pitchFamily="49" charset="-120"/>
              </a:rPr>
              <a:t>5D-</a:t>
            </a:r>
            <a:r>
              <a:rPr kumimoji="1" lang="zh-CN" altLang="en-US" sz="2400" b="1">
                <a:solidFill>
                  <a:schemeClr val="bg1"/>
                </a:solidFill>
                <a:latin typeface="文鼎中楷簡" pitchFamily="49" charset="-120"/>
                <a:ea typeface="文鼎中楷簡" pitchFamily="49" charset="-120"/>
              </a:rPr>
              <a:t>制定改善对策</a:t>
            </a:r>
          </a:p>
          <a:p>
            <a:pPr algn="ctr" eaLnBrk="1" hangingPunct="1"/>
            <a:r>
              <a:rPr kumimoji="1" lang="zh-CN" altLang="en-US" sz="2400" b="1">
                <a:solidFill>
                  <a:schemeClr val="bg1"/>
                </a:solidFill>
                <a:latin typeface="文鼎中楷簡" pitchFamily="49" charset="-120"/>
                <a:ea typeface="文鼎中楷簡" pitchFamily="49" charset="-120"/>
              </a:rPr>
              <a:t>及初步验证</a:t>
            </a:r>
          </a:p>
        </p:txBody>
      </p:sp>
      <p:sp>
        <p:nvSpPr>
          <p:cNvPr id="7" name="AutoShape 7"/>
          <p:cNvSpPr>
            <a:spLocks noChangeArrowheads="1"/>
          </p:cNvSpPr>
          <p:nvPr/>
        </p:nvSpPr>
        <p:spPr bwMode="auto">
          <a:xfrm>
            <a:off x="1835150" y="3500438"/>
            <a:ext cx="2376488" cy="936625"/>
          </a:xfrm>
          <a:prstGeom prst="flowChartProcess">
            <a:avLst/>
          </a:prstGeom>
          <a:solidFill>
            <a:srgbClr val="0000CC"/>
          </a:solidFill>
          <a:ln w="38100">
            <a:solidFill>
              <a:srgbClr val="0033CC"/>
            </a:solidFill>
            <a:miter lim="800000"/>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kumimoji="1" lang="en-US" altLang="zh-CN" sz="2400" b="1">
                <a:solidFill>
                  <a:schemeClr val="bg1"/>
                </a:solidFill>
                <a:latin typeface="文鼎中楷簡" pitchFamily="49" charset="-120"/>
                <a:ea typeface="文鼎中楷簡" pitchFamily="49" charset="-120"/>
              </a:rPr>
              <a:t>3D-</a:t>
            </a:r>
            <a:r>
              <a:rPr kumimoji="1" lang="zh-CN" altLang="en-US" sz="2400" b="1">
                <a:solidFill>
                  <a:schemeClr val="bg1"/>
                </a:solidFill>
                <a:latin typeface="文鼎中楷簡" pitchFamily="49" charset="-120"/>
                <a:ea typeface="文鼎中楷簡" pitchFamily="49" charset="-120"/>
              </a:rPr>
              <a:t>制定临时措施</a:t>
            </a:r>
          </a:p>
        </p:txBody>
      </p:sp>
      <p:sp>
        <p:nvSpPr>
          <p:cNvPr id="8" name="AutoShape 8"/>
          <p:cNvSpPr>
            <a:spLocks noChangeArrowheads="1"/>
          </p:cNvSpPr>
          <p:nvPr/>
        </p:nvSpPr>
        <p:spPr bwMode="auto">
          <a:xfrm>
            <a:off x="1835150" y="1196975"/>
            <a:ext cx="2376488" cy="838200"/>
          </a:xfrm>
          <a:prstGeom prst="flowChartProcess">
            <a:avLst/>
          </a:prstGeom>
          <a:solidFill>
            <a:srgbClr val="0000CC"/>
          </a:solidFill>
          <a:ln w="38100">
            <a:solidFill>
              <a:srgbClr val="0033CC"/>
            </a:solidFill>
            <a:miter lim="800000"/>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kumimoji="1" lang="en-US" altLang="zh-CN" sz="2400" b="1">
                <a:solidFill>
                  <a:schemeClr val="bg1"/>
                </a:solidFill>
                <a:latin typeface="文鼎中楷簡" pitchFamily="49" charset="-120"/>
                <a:ea typeface="文鼎中楷簡" pitchFamily="49" charset="-120"/>
              </a:rPr>
              <a:t>1D-</a:t>
            </a:r>
            <a:r>
              <a:rPr kumimoji="1" lang="zh-CN" altLang="en-US" sz="2400" b="1">
                <a:solidFill>
                  <a:schemeClr val="bg1"/>
                </a:solidFill>
                <a:latin typeface="文鼎中楷簡" pitchFamily="49" charset="-120"/>
                <a:ea typeface="文鼎中楷簡" pitchFamily="49" charset="-120"/>
              </a:rPr>
              <a:t>成立团队</a:t>
            </a:r>
          </a:p>
        </p:txBody>
      </p:sp>
      <p:sp>
        <p:nvSpPr>
          <p:cNvPr id="9" name="AutoShape 9"/>
          <p:cNvSpPr>
            <a:spLocks noChangeArrowheads="1"/>
          </p:cNvSpPr>
          <p:nvPr/>
        </p:nvSpPr>
        <p:spPr bwMode="auto">
          <a:xfrm>
            <a:off x="5291138" y="2420938"/>
            <a:ext cx="2520950" cy="838200"/>
          </a:xfrm>
          <a:prstGeom prst="flowChartProcess">
            <a:avLst/>
          </a:prstGeom>
          <a:solidFill>
            <a:srgbClr val="0000CC"/>
          </a:solidFill>
          <a:ln w="38100">
            <a:solidFill>
              <a:srgbClr val="0033CC"/>
            </a:solidFill>
            <a:miter lim="800000"/>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kumimoji="1" lang="en-US" altLang="zh-CN" sz="2400" b="1">
                <a:solidFill>
                  <a:schemeClr val="bg1"/>
                </a:solidFill>
                <a:latin typeface="文鼎中楷簡" pitchFamily="49" charset="-120"/>
                <a:ea typeface="文鼎中楷簡" pitchFamily="49" charset="-120"/>
              </a:rPr>
              <a:t>6D-</a:t>
            </a:r>
            <a:r>
              <a:rPr kumimoji="1" lang="zh-CN" altLang="en-US" sz="2400" b="1">
                <a:solidFill>
                  <a:schemeClr val="bg1"/>
                </a:solidFill>
                <a:latin typeface="文鼎中楷簡" pitchFamily="49" charset="-120"/>
                <a:ea typeface="文鼎中楷簡" pitchFamily="49" charset="-120"/>
              </a:rPr>
              <a:t>执行改善措施</a:t>
            </a:r>
          </a:p>
          <a:p>
            <a:pPr algn="ctr" eaLnBrk="1" hangingPunct="1"/>
            <a:r>
              <a:rPr kumimoji="1" lang="zh-CN" altLang="en-US" sz="2400" b="1">
                <a:solidFill>
                  <a:schemeClr val="bg1"/>
                </a:solidFill>
                <a:latin typeface="文鼎中楷簡" pitchFamily="49" charset="-120"/>
                <a:ea typeface="文鼎中楷簡" pitchFamily="49" charset="-120"/>
              </a:rPr>
              <a:t>及效果验证</a:t>
            </a:r>
          </a:p>
        </p:txBody>
      </p:sp>
      <p:sp>
        <p:nvSpPr>
          <p:cNvPr id="10" name="AutoShape 13"/>
          <p:cNvSpPr>
            <a:spLocks noChangeArrowheads="1"/>
          </p:cNvSpPr>
          <p:nvPr/>
        </p:nvSpPr>
        <p:spPr bwMode="auto">
          <a:xfrm>
            <a:off x="5291138" y="3573463"/>
            <a:ext cx="2520950" cy="838200"/>
          </a:xfrm>
          <a:prstGeom prst="flowChartProcess">
            <a:avLst/>
          </a:prstGeom>
          <a:solidFill>
            <a:srgbClr val="0000CC"/>
          </a:solidFill>
          <a:ln w="38100">
            <a:solidFill>
              <a:srgbClr val="0033CC"/>
            </a:solidFill>
            <a:miter lim="800000"/>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kumimoji="1" lang="en-US" altLang="zh-CN" sz="2400" b="1">
                <a:solidFill>
                  <a:schemeClr val="bg1"/>
                </a:solidFill>
                <a:latin typeface="文鼎中楷簡" pitchFamily="49" charset="-120"/>
                <a:ea typeface="文鼎中楷簡" pitchFamily="49" charset="-120"/>
              </a:rPr>
              <a:t>7D-</a:t>
            </a:r>
            <a:r>
              <a:rPr kumimoji="1" lang="zh-CN" altLang="en-US" sz="2400" b="1">
                <a:solidFill>
                  <a:schemeClr val="bg1"/>
                </a:solidFill>
                <a:latin typeface="文鼎中楷簡" pitchFamily="49" charset="-120"/>
                <a:ea typeface="文鼎中楷簡" pitchFamily="49" charset="-120"/>
              </a:rPr>
              <a:t>预防再发生</a:t>
            </a:r>
          </a:p>
          <a:p>
            <a:pPr algn="ctr" eaLnBrk="1" hangingPunct="1"/>
            <a:r>
              <a:rPr kumimoji="1" lang="en-US" altLang="zh-CN" sz="2400" b="1">
                <a:solidFill>
                  <a:schemeClr val="bg1"/>
                </a:solidFill>
                <a:latin typeface="文鼎中楷簡" pitchFamily="49" charset="-120"/>
                <a:ea typeface="文鼎中楷簡" pitchFamily="49" charset="-120"/>
              </a:rPr>
              <a:t>(</a:t>
            </a:r>
            <a:r>
              <a:rPr kumimoji="1" lang="zh-CN" altLang="en-US" sz="2400" b="1">
                <a:solidFill>
                  <a:schemeClr val="bg1"/>
                </a:solidFill>
                <a:latin typeface="文鼎中楷簡" pitchFamily="49" charset="-120"/>
                <a:ea typeface="文鼎中楷簡" pitchFamily="49" charset="-120"/>
              </a:rPr>
              <a:t>标准化）</a:t>
            </a:r>
          </a:p>
        </p:txBody>
      </p:sp>
      <p:sp>
        <p:nvSpPr>
          <p:cNvPr id="11" name="AutoShape 14"/>
          <p:cNvSpPr>
            <a:spLocks noChangeArrowheads="1"/>
          </p:cNvSpPr>
          <p:nvPr/>
        </p:nvSpPr>
        <p:spPr bwMode="auto">
          <a:xfrm>
            <a:off x="5291138" y="4724400"/>
            <a:ext cx="2520950" cy="838200"/>
          </a:xfrm>
          <a:prstGeom prst="flowChartProcess">
            <a:avLst/>
          </a:prstGeom>
          <a:solidFill>
            <a:srgbClr val="0000CC"/>
          </a:solidFill>
          <a:ln w="38100">
            <a:solidFill>
              <a:srgbClr val="0033CC"/>
            </a:solidFill>
            <a:miter lim="800000"/>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kumimoji="1" lang="en-US" altLang="zh-CN" sz="2400" b="1">
                <a:solidFill>
                  <a:schemeClr val="bg1"/>
                </a:solidFill>
                <a:latin typeface="文鼎中楷簡" pitchFamily="49" charset="-120"/>
                <a:ea typeface="文鼎中楷簡" pitchFamily="49" charset="-120"/>
              </a:rPr>
              <a:t>8D-</a:t>
            </a:r>
            <a:r>
              <a:rPr kumimoji="1" lang="zh-CN" altLang="en-US" sz="2400" b="1">
                <a:solidFill>
                  <a:schemeClr val="bg1"/>
                </a:solidFill>
                <a:latin typeface="文鼎中楷簡" pitchFamily="49" charset="-120"/>
                <a:ea typeface="文鼎中楷簡" pitchFamily="49" charset="-120"/>
              </a:rPr>
              <a:t>团队祝贺</a:t>
            </a:r>
          </a:p>
          <a:p>
            <a:pPr algn="ctr" eaLnBrk="1" hangingPunct="1"/>
            <a:r>
              <a:rPr kumimoji="1" lang="zh-CN" altLang="en-US" sz="2400" b="1">
                <a:solidFill>
                  <a:schemeClr val="bg1"/>
                </a:solidFill>
                <a:latin typeface="文鼎中楷簡" pitchFamily="49" charset="-120"/>
                <a:ea typeface="文鼎中楷簡" pitchFamily="49" charset="-120"/>
              </a:rPr>
              <a:t>（财务结余）</a:t>
            </a:r>
          </a:p>
        </p:txBody>
      </p:sp>
      <p:sp>
        <p:nvSpPr>
          <p:cNvPr id="12" name="AutoShape 17"/>
          <p:cNvSpPr>
            <a:spLocks noChangeArrowheads="1"/>
          </p:cNvSpPr>
          <p:nvPr/>
        </p:nvSpPr>
        <p:spPr bwMode="auto">
          <a:xfrm>
            <a:off x="0" y="981075"/>
            <a:ext cx="1835150" cy="1439863"/>
          </a:xfrm>
          <a:prstGeom prst="rightArrow">
            <a:avLst>
              <a:gd name="adj1" fmla="val 50000"/>
              <a:gd name="adj2" fmla="val 31863"/>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spcBef>
                <a:spcPct val="50000"/>
              </a:spcBef>
            </a:pPr>
            <a:r>
              <a:rPr lang="zh-CN" altLang="en-US" b="1"/>
              <a:t>客户投诉</a:t>
            </a:r>
          </a:p>
          <a:p>
            <a:pPr algn="ctr" eaLnBrk="1" hangingPunct="1"/>
            <a:r>
              <a:rPr lang="zh-CN" altLang="en-US" b="1"/>
              <a:t>内部投诉</a:t>
            </a:r>
          </a:p>
        </p:txBody>
      </p:sp>
      <p:sp>
        <p:nvSpPr>
          <p:cNvPr id="13" name="AutoShape 18"/>
          <p:cNvSpPr>
            <a:spLocks noChangeArrowheads="1"/>
          </p:cNvSpPr>
          <p:nvPr/>
        </p:nvSpPr>
        <p:spPr bwMode="auto">
          <a:xfrm>
            <a:off x="7308850" y="5229225"/>
            <a:ext cx="1835150" cy="1439863"/>
          </a:xfrm>
          <a:prstGeom prst="rightArrow">
            <a:avLst>
              <a:gd name="adj1" fmla="val 50000"/>
              <a:gd name="adj2" fmla="val 31863"/>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spcBef>
                <a:spcPct val="50000"/>
              </a:spcBef>
            </a:pPr>
            <a:r>
              <a:rPr lang="zh-CN" altLang="en-US" b="1"/>
              <a:t>问题解决</a:t>
            </a:r>
          </a:p>
          <a:p>
            <a:pPr algn="ctr" eaLnBrk="1" hangingPunct="1">
              <a:spcBef>
                <a:spcPct val="50000"/>
              </a:spcBef>
            </a:pPr>
            <a:r>
              <a:rPr lang="zh-CN" altLang="en-US" b="1"/>
              <a:t>客户满意</a:t>
            </a:r>
          </a:p>
        </p:txBody>
      </p:sp>
      <p:sp>
        <p:nvSpPr>
          <p:cNvPr id="14" name="AutoShape 19"/>
          <p:cNvSpPr>
            <a:spLocks noChangeArrowheads="1"/>
          </p:cNvSpPr>
          <p:nvPr/>
        </p:nvSpPr>
        <p:spPr bwMode="auto">
          <a:xfrm>
            <a:off x="2698750" y="2060575"/>
            <a:ext cx="504825" cy="288925"/>
          </a:xfrm>
          <a:prstGeom prst="downArrow">
            <a:avLst>
              <a:gd name="adj1" fmla="val 50000"/>
              <a:gd name="adj2" fmla="val 25000"/>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5" name="AutoShape 20"/>
          <p:cNvSpPr>
            <a:spLocks noChangeArrowheads="1"/>
          </p:cNvSpPr>
          <p:nvPr/>
        </p:nvSpPr>
        <p:spPr bwMode="auto">
          <a:xfrm>
            <a:off x="2771775" y="3213100"/>
            <a:ext cx="504825" cy="288925"/>
          </a:xfrm>
          <a:prstGeom prst="downArrow">
            <a:avLst>
              <a:gd name="adj1" fmla="val 50000"/>
              <a:gd name="adj2" fmla="val 25000"/>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6" name="AutoShape 21"/>
          <p:cNvSpPr>
            <a:spLocks noChangeArrowheads="1"/>
          </p:cNvSpPr>
          <p:nvPr/>
        </p:nvSpPr>
        <p:spPr bwMode="auto">
          <a:xfrm>
            <a:off x="2771775" y="4437063"/>
            <a:ext cx="504825" cy="288925"/>
          </a:xfrm>
          <a:prstGeom prst="downArrow">
            <a:avLst>
              <a:gd name="adj1" fmla="val 50000"/>
              <a:gd name="adj2" fmla="val 25000"/>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7" name="AutoShape 22"/>
          <p:cNvSpPr>
            <a:spLocks noChangeArrowheads="1"/>
          </p:cNvSpPr>
          <p:nvPr/>
        </p:nvSpPr>
        <p:spPr bwMode="auto">
          <a:xfrm>
            <a:off x="6300788" y="2133600"/>
            <a:ext cx="504825" cy="288925"/>
          </a:xfrm>
          <a:prstGeom prst="downArrow">
            <a:avLst>
              <a:gd name="adj1" fmla="val 50000"/>
              <a:gd name="adj2" fmla="val 25000"/>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8" name="AutoShape 23"/>
          <p:cNvSpPr>
            <a:spLocks noChangeArrowheads="1"/>
          </p:cNvSpPr>
          <p:nvPr/>
        </p:nvSpPr>
        <p:spPr bwMode="auto">
          <a:xfrm>
            <a:off x="6372225" y="4437063"/>
            <a:ext cx="504825" cy="288925"/>
          </a:xfrm>
          <a:prstGeom prst="downArrow">
            <a:avLst>
              <a:gd name="adj1" fmla="val 50000"/>
              <a:gd name="adj2" fmla="val 25000"/>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sp>
        <p:nvSpPr>
          <p:cNvPr id="19" name="AutoShape 24"/>
          <p:cNvSpPr>
            <a:spLocks noChangeArrowheads="1"/>
          </p:cNvSpPr>
          <p:nvPr/>
        </p:nvSpPr>
        <p:spPr bwMode="auto">
          <a:xfrm>
            <a:off x="6372225" y="3284538"/>
            <a:ext cx="504825" cy="288925"/>
          </a:xfrm>
          <a:prstGeom prst="downArrow">
            <a:avLst>
              <a:gd name="adj1" fmla="val 50000"/>
              <a:gd name="adj2" fmla="val 25000"/>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endParaRPr lang="zh-CN" altLang="en-US"/>
          </a:p>
        </p:txBody>
      </p:sp>
      <p:cxnSp>
        <p:nvCxnSpPr>
          <p:cNvPr id="20" name="AutoShape 27"/>
          <p:cNvCxnSpPr>
            <a:cxnSpLocks noChangeShapeType="1"/>
            <a:stCxn id="5" idx="3"/>
            <a:endCxn id="6" idx="1"/>
          </p:cNvCxnSpPr>
          <p:nvPr/>
        </p:nvCxnSpPr>
        <p:spPr bwMode="auto">
          <a:xfrm flipV="1">
            <a:off x="4230688" y="1701800"/>
            <a:ext cx="1041400" cy="3441700"/>
          </a:xfrm>
          <a:prstGeom prst="bentConnector3">
            <a:avLst>
              <a:gd name="adj1" fmla="val 49847"/>
            </a:avLst>
          </a:prstGeom>
          <a:noFill/>
          <a:ln w="127000">
            <a:solidFill>
              <a:srgbClr val="66FF33"/>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379199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additive="base">
                                        <p:cTn id="29" dur="500" fill="hold"/>
                                        <p:tgtEl>
                                          <p:spTgt spid="8"/>
                                        </p:tgtEl>
                                        <p:attrNameLst>
                                          <p:attrName>ppt_x</p:attrName>
                                        </p:attrNameLst>
                                      </p:cBhvr>
                                      <p:tavLst>
                                        <p:tav tm="0">
                                          <p:val>
                                            <p:strVal val="#ppt_x"/>
                                          </p:val>
                                        </p:tav>
                                        <p:tav tm="100000">
                                          <p:val>
                                            <p:strVal val="#ppt_x"/>
                                          </p:val>
                                        </p:tav>
                                      </p:tavLst>
                                    </p:anim>
                                    <p:anim calcmode="lin" valueType="num">
                                      <p:cBhvr additive="base">
                                        <p:cTn id="30" dur="500" fill="hold"/>
                                        <p:tgtEl>
                                          <p:spTgt spid="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fill="hold"/>
                                        <p:tgtEl>
                                          <p:spTgt spid="9"/>
                                        </p:tgtEl>
                                        <p:attrNameLst>
                                          <p:attrName>ppt_x</p:attrName>
                                        </p:attrNameLst>
                                      </p:cBhvr>
                                      <p:tavLst>
                                        <p:tav tm="0">
                                          <p:val>
                                            <p:strVal val="#ppt_x"/>
                                          </p:val>
                                        </p:tav>
                                        <p:tav tm="100000">
                                          <p:val>
                                            <p:strVal val="#ppt_x"/>
                                          </p:val>
                                        </p:tav>
                                      </p:tavLst>
                                    </p:anim>
                                    <p:anim calcmode="lin" valueType="num">
                                      <p:cBhvr additive="base">
                                        <p:cTn id="34" dur="500" fill="hold"/>
                                        <p:tgtEl>
                                          <p:spTgt spid="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fill="hold"/>
                                        <p:tgtEl>
                                          <p:spTgt spid="10"/>
                                        </p:tgtEl>
                                        <p:attrNameLst>
                                          <p:attrName>ppt_x</p:attrName>
                                        </p:attrNameLst>
                                      </p:cBhvr>
                                      <p:tavLst>
                                        <p:tav tm="0">
                                          <p:val>
                                            <p:strVal val="#ppt_x"/>
                                          </p:val>
                                        </p:tav>
                                        <p:tav tm="100000">
                                          <p:val>
                                            <p:strVal val="#ppt_x"/>
                                          </p:val>
                                        </p:tav>
                                      </p:tavLst>
                                    </p:anim>
                                    <p:anim calcmode="lin" valueType="num">
                                      <p:cBhvr additive="base">
                                        <p:cTn id="38" dur="500" fill="hold"/>
                                        <p:tgtEl>
                                          <p:spTgt spid="1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additive="base">
                                        <p:cTn id="41" dur="500" fill="hold"/>
                                        <p:tgtEl>
                                          <p:spTgt spid="11"/>
                                        </p:tgtEl>
                                        <p:attrNameLst>
                                          <p:attrName>ppt_x</p:attrName>
                                        </p:attrNameLst>
                                      </p:cBhvr>
                                      <p:tavLst>
                                        <p:tav tm="0">
                                          <p:val>
                                            <p:strVal val="#ppt_x"/>
                                          </p:val>
                                        </p:tav>
                                        <p:tav tm="100000">
                                          <p:val>
                                            <p:strVal val="#ppt_x"/>
                                          </p:val>
                                        </p:tav>
                                      </p:tavLst>
                                    </p:anim>
                                    <p:anim calcmode="lin" valueType="num">
                                      <p:cBhvr additive="base">
                                        <p:cTn id="42" dur="500" fill="hold"/>
                                        <p:tgtEl>
                                          <p:spTgt spid="1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4"/>
                                        </p:tgtEl>
                                        <p:attrNameLst>
                                          <p:attrName>style.visibility</p:attrName>
                                        </p:attrNameLst>
                                      </p:cBhvr>
                                      <p:to>
                                        <p:strVal val="visible"/>
                                      </p:to>
                                    </p:set>
                                    <p:anim calcmode="lin" valueType="num">
                                      <p:cBhvr additive="base">
                                        <p:cTn id="45" dur="500" fill="hold"/>
                                        <p:tgtEl>
                                          <p:spTgt spid="14"/>
                                        </p:tgtEl>
                                        <p:attrNameLst>
                                          <p:attrName>ppt_x</p:attrName>
                                        </p:attrNameLst>
                                      </p:cBhvr>
                                      <p:tavLst>
                                        <p:tav tm="0">
                                          <p:val>
                                            <p:strVal val="#ppt_x"/>
                                          </p:val>
                                        </p:tav>
                                        <p:tav tm="100000">
                                          <p:val>
                                            <p:strVal val="#ppt_x"/>
                                          </p:val>
                                        </p:tav>
                                      </p:tavLst>
                                    </p:anim>
                                    <p:anim calcmode="lin" valueType="num">
                                      <p:cBhvr additive="base">
                                        <p:cTn id="46" dur="500" fill="hold"/>
                                        <p:tgtEl>
                                          <p:spTgt spid="14"/>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additive="base">
                                        <p:cTn id="49" dur="500" fill="hold"/>
                                        <p:tgtEl>
                                          <p:spTgt spid="15"/>
                                        </p:tgtEl>
                                        <p:attrNameLst>
                                          <p:attrName>ppt_x</p:attrName>
                                        </p:attrNameLst>
                                      </p:cBhvr>
                                      <p:tavLst>
                                        <p:tav tm="0">
                                          <p:val>
                                            <p:strVal val="#ppt_x"/>
                                          </p:val>
                                        </p:tav>
                                        <p:tav tm="100000">
                                          <p:val>
                                            <p:strVal val="#ppt_x"/>
                                          </p:val>
                                        </p:tav>
                                      </p:tavLst>
                                    </p:anim>
                                    <p:anim calcmode="lin" valueType="num">
                                      <p:cBhvr additive="base">
                                        <p:cTn id="50" dur="500" fill="hold"/>
                                        <p:tgtEl>
                                          <p:spTgt spid="15"/>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16"/>
                                        </p:tgtEl>
                                        <p:attrNameLst>
                                          <p:attrName>style.visibility</p:attrName>
                                        </p:attrNameLst>
                                      </p:cBhvr>
                                      <p:to>
                                        <p:strVal val="visible"/>
                                      </p:to>
                                    </p:set>
                                    <p:anim calcmode="lin" valueType="num">
                                      <p:cBhvr additive="base">
                                        <p:cTn id="53" dur="500" fill="hold"/>
                                        <p:tgtEl>
                                          <p:spTgt spid="16"/>
                                        </p:tgtEl>
                                        <p:attrNameLst>
                                          <p:attrName>ppt_x</p:attrName>
                                        </p:attrNameLst>
                                      </p:cBhvr>
                                      <p:tavLst>
                                        <p:tav tm="0">
                                          <p:val>
                                            <p:strVal val="#ppt_x"/>
                                          </p:val>
                                        </p:tav>
                                        <p:tav tm="100000">
                                          <p:val>
                                            <p:strVal val="#ppt_x"/>
                                          </p:val>
                                        </p:tav>
                                      </p:tavLst>
                                    </p:anim>
                                    <p:anim calcmode="lin" valueType="num">
                                      <p:cBhvr additive="base">
                                        <p:cTn id="54" dur="500" fill="hold"/>
                                        <p:tgtEl>
                                          <p:spTgt spid="16"/>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17"/>
                                        </p:tgtEl>
                                        <p:attrNameLst>
                                          <p:attrName>style.visibility</p:attrName>
                                        </p:attrNameLst>
                                      </p:cBhvr>
                                      <p:to>
                                        <p:strVal val="visible"/>
                                      </p:to>
                                    </p:set>
                                    <p:anim calcmode="lin" valueType="num">
                                      <p:cBhvr additive="base">
                                        <p:cTn id="57" dur="500" fill="hold"/>
                                        <p:tgtEl>
                                          <p:spTgt spid="17"/>
                                        </p:tgtEl>
                                        <p:attrNameLst>
                                          <p:attrName>ppt_x</p:attrName>
                                        </p:attrNameLst>
                                      </p:cBhvr>
                                      <p:tavLst>
                                        <p:tav tm="0">
                                          <p:val>
                                            <p:strVal val="#ppt_x"/>
                                          </p:val>
                                        </p:tav>
                                        <p:tav tm="100000">
                                          <p:val>
                                            <p:strVal val="#ppt_x"/>
                                          </p:val>
                                        </p:tav>
                                      </p:tavLst>
                                    </p:anim>
                                    <p:anim calcmode="lin" valueType="num">
                                      <p:cBhvr additive="base">
                                        <p:cTn id="58" dur="500" fill="hold"/>
                                        <p:tgtEl>
                                          <p:spTgt spid="17"/>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18"/>
                                        </p:tgtEl>
                                        <p:attrNameLst>
                                          <p:attrName>style.visibility</p:attrName>
                                        </p:attrNameLst>
                                      </p:cBhvr>
                                      <p:to>
                                        <p:strVal val="visible"/>
                                      </p:to>
                                    </p:set>
                                    <p:anim calcmode="lin" valueType="num">
                                      <p:cBhvr additive="base">
                                        <p:cTn id="61" dur="500" fill="hold"/>
                                        <p:tgtEl>
                                          <p:spTgt spid="18"/>
                                        </p:tgtEl>
                                        <p:attrNameLst>
                                          <p:attrName>ppt_x</p:attrName>
                                        </p:attrNameLst>
                                      </p:cBhvr>
                                      <p:tavLst>
                                        <p:tav tm="0">
                                          <p:val>
                                            <p:strVal val="#ppt_x"/>
                                          </p:val>
                                        </p:tav>
                                        <p:tav tm="100000">
                                          <p:val>
                                            <p:strVal val="#ppt_x"/>
                                          </p:val>
                                        </p:tav>
                                      </p:tavLst>
                                    </p:anim>
                                    <p:anim calcmode="lin" valueType="num">
                                      <p:cBhvr additive="base">
                                        <p:cTn id="62" dur="500" fill="hold"/>
                                        <p:tgtEl>
                                          <p:spTgt spid="18"/>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19"/>
                                        </p:tgtEl>
                                        <p:attrNameLst>
                                          <p:attrName>style.visibility</p:attrName>
                                        </p:attrNameLst>
                                      </p:cBhvr>
                                      <p:to>
                                        <p:strVal val="visible"/>
                                      </p:to>
                                    </p:set>
                                    <p:anim calcmode="lin" valueType="num">
                                      <p:cBhvr additive="base">
                                        <p:cTn id="65" dur="500" fill="hold"/>
                                        <p:tgtEl>
                                          <p:spTgt spid="19"/>
                                        </p:tgtEl>
                                        <p:attrNameLst>
                                          <p:attrName>ppt_x</p:attrName>
                                        </p:attrNameLst>
                                      </p:cBhvr>
                                      <p:tavLst>
                                        <p:tav tm="0">
                                          <p:val>
                                            <p:strVal val="#ppt_x"/>
                                          </p:val>
                                        </p:tav>
                                        <p:tav tm="100000">
                                          <p:val>
                                            <p:strVal val="#ppt_x"/>
                                          </p:val>
                                        </p:tav>
                                      </p:tavLst>
                                    </p:anim>
                                    <p:anim calcmode="lin" valueType="num">
                                      <p:cBhvr additive="base">
                                        <p:cTn id="66" dur="500" fill="hold"/>
                                        <p:tgtEl>
                                          <p:spTgt spid="19"/>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stCondLst>
                                    <p:cond delay="0"/>
                                  </p:stCondLst>
                                  <p:childTnLst>
                                    <p:set>
                                      <p:cBhvr>
                                        <p:cTn id="68" dur="1" fill="hold">
                                          <p:stCondLst>
                                            <p:cond delay="0"/>
                                          </p:stCondLst>
                                        </p:cTn>
                                        <p:tgtEl>
                                          <p:spTgt spid="20"/>
                                        </p:tgtEl>
                                        <p:attrNameLst>
                                          <p:attrName>style.visibility</p:attrName>
                                        </p:attrNameLst>
                                      </p:cBhvr>
                                      <p:to>
                                        <p:strVal val="visible"/>
                                      </p:to>
                                    </p:set>
                                    <p:anim calcmode="lin" valueType="num">
                                      <p:cBhvr additive="base">
                                        <p:cTn id="69" dur="500" fill="hold"/>
                                        <p:tgtEl>
                                          <p:spTgt spid="20"/>
                                        </p:tgtEl>
                                        <p:attrNameLst>
                                          <p:attrName>ppt_x</p:attrName>
                                        </p:attrNameLst>
                                      </p:cBhvr>
                                      <p:tavLst>
                                        <p:tav tm="0">
                                          <p:val>
                                            <p:strVal val="#ppt_x"/>
                                          </p:val>
                                        </p:tav>
                                        <p:tav tm="100000">
                                          <p:val>
                                            <p:strVal val="#ppt_x"/>
                                          </p:val>
                                        </p:tav>
                                      </p:tavLst>
                                    </p:anim>
                                    <p:anim calcmode="lin" valueType="num">
                                      <p:cBhvr additive="base">
                                        <p:cTn id="7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 presetClass="entr" presetSubtype="4" fill="hold" grpId="0" nodeType="clickEffect">
                                  <p:stCondLst>
                                    <p:cond delay="0"/>
                                  </p:stCondLst>
                                  <p:childTnLst>
                                    <p:set>
                                      <p:cBhvr>
                                        <p:cTn id="74" dur="1" fill="hold">
                                          <p:stCondLst>
                                            <p:cond delay="0"/>
                                          </p:stCondLst>
                                        </p:cTn>
                                        <p:tgtEl>
                                          <p:spTgt spid="13"/>
                                        </p:tgtEl>
                                        <p:attrNameLst>
                                          <p:attrName>style.visibility</p:attrName>
                                        </p:attrNameLst>
                                      </p:cBhvr>
                                      <p:to>
                                        <p:strVal val="visible"/>
                                      </p:to>
                                    </p:set>
                                    <p:anim calcmode="lin" valueType="num">
                                      <p:cBhvr additive="base">
                                        <p:cTn id="75" dur="500" fill="hold"/>
                                        <p:tgtEl>
                                          <p:spTgt spid="13"/>
                                        </p:tgtEl>
                                        <p:attrNameLst>
                                          <p:attrName>ppt_x</p:attrName>
                                        </p:attrNameLst>
                                      </p:cBhvr>
                                      <p:tavLst>
                                        <p:tav tm="0">
                                          <p:val>
                                            <p:strVal val="#ppt_x"/>
                                          </p:val>
                                        </p:tav>
                                        <p:tav tm="100000">
                                          <p:val>
                                            <p:strVal val="#ppt_x"/>
                                          </p:val>
                                        </p:tav>
                                      </p:tavLst>
                                    </p:anim>
                                    <p:anim calcmode="lin" valueType="num">
                                      <p:cBhvr additive="base">
                                        <p:cTn id="7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chemeClr val="tx2"/>
                </a:solidFill>
              </a:rPr>
              <a:t>勤</a:t>
            </a: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通用对</a:t>
            </a:r>
            <a:r>
              <a:rPr lang="en-US" altLang="zh-CN" sz="2800" b="0" dirty="0" smtClean="0">
                <a:cs typeface="Arial Unicode MS" pitchFamily="34" charset="-122"/>
              </a:rPr>
              <a:t>Bug</a:t>
            </a:r>
            <a:r>
              <a:rPr lang="zh-CN" altLang="en-US" sz="2800" b="0" dirty="0" smtClean="0">
                <a:cs typeface="Arial Unicode MS" pitchFamily="34" charset="-122"/>
              </a:rPr>
              <a:t>的处理</a:t>
            </a:r>
            <a:endParaRPr lang="en-US" altLang="zh-CN" sz="2800" b="0" dirty="0" smtClean="0">
              <a:cs typeface="Arial Unicode MS" pitchFamily="34" charset="-122"/>
            </a:endParaRPr>
          </a:p>
          <a:p>
            <a:pPr lvl="1"/>
            <a:r>
              <a:rPr lang="en-US" altLang="zh-CN" sz="2000" dirty="0" smtClean="0">
                <a:cs typeface="Arial Unicode MS" pitchFamily="34" charset="-122"/>
              </a:rPr>
              <a:t>8D</a:t>
            </a:r>
            <a:r>
              <a:rPr lang="zh-CN" altLang="en-US" sz="2000" dirty="0" smtClean="0">
                <a:cs typeface="Arial Unicode MS" pitchFamily="34" charset="-122"/>
              </a:rPr>
              <a:t>报告</a:t>
            </a:r>
            <a:endParaRPr lang="en-US" altLang="zh-CN" sz="2000" dirty="0">
              <a:cs typeface="Arial Unicode MS" pitchFamily="34" charset="-122"/>
            </a:endParaRPr>
          </a:p>
          <a:p>
            <a:pPr lvl="1"/>
            <a:r>
              <a:rPr lang="zh-CN" altLang="en-US" sz="2000" dirty="0" smtClean="0">
                <a:cs typeface="Arial Unicode MS" pitchFamily="34" charset="-122"/>
              </a:rPr>
              <a:t>对问题穷根究底</a:t>
            </a:r>
            <a:endParaRPr lang="en-US" altLang="zh-CN" sz="2000" dirty="0" smtClean="0">
              <a:cs typeface="Arial Unicode MS" pitchFamily="34" charset="-122"/>
            </a:endParaRPr>
          </a:p>
          <a:p>
            <a:pPr lvl="2"/>
            <a:r>
              <a:rPr lang="zh-CN" altLang="en-US" sz="1600" b="1" dirty="0">
                <a:solidFill>
                  <a:srgbClr val="0033CC"/>
                </a:solidFill>
                <a:latin typeface="黑体" pitchFamily="2" charset="-122"/>
              </a:rPr>
              <a:t>有一次，</a:t>
            </a:r>
            <a:r>
              <a:rPr lang="zh-CN" altLang="en-US" sz="1600" b="1" dirty="0">
                <a:solidFill>
                  <a:srgbClr val="0033CC"/>
                </a:solidFill>
                <a:latin typeface="黑体" pitchFamily="2" charset="-122"/>
                <a:hlinkClick r:id="rId3" tooltip="大野耐一"/>
              </a:rPr>
              <a:t>大野耐一</a:t>
            </a:r>
            <a:r>
              <a:rPr lang="zh-CN" altLang="en-US" sz="1600" b="1" dirty="0">
                <a:solidFill>
                  <a:srgbClr val="0033CC"/>
                </a:solidFill>
                <a:latin typeface="黑体" pitchFamily="2" charset="-122"/>
              </a:rPr>
              <a:t>在生产线上的机器总是停机，虽然经过多次修理并不改善。于是，</a:t>
            </a:r>
            <a:r>
              <a:rPr lang="zh-CN" altLang="en-US" sz="1600" b="1" dirty="0">
                <a:solidFill>
                  <a:srgbClr val="0033CC"/>
                </a:solidFill>
                <a:latin typeface="黑体" pitchFamily="2" charset="-122"/>
                <a:hlinkClick r:id="rId3" tooltip="大野耐一"/>
              </a:rPr>
              <a:t>大野耐一</a:t>
            </a:r>
            <a:r>
              <a:rPr lang="zh-CN" altLang="en-US" sz="1600" b="1" dirty="0">
                <a:solidFill>
                  <a:srgbClr val="0033CC"/>
                </a:solidFill>
                <a:latin typeface="黑体" pitchFamily="2" charset="-122"/>
              </a:rPr>
              <a:t>与工人进行了以下的问答</a:t>
            </a:r>
            <a:endParaRPr lang="en-US" altLang="zh-CN" sz="1600" dirty="0" smtClean="0">
              <a:cs typeface="Arial Unicode MS" pitchFamily="34" charset="-122"/>
            </a:endParaRPr>
          </a:p>
          <a:p>
            <a:pPr lvl="1"/>
            <a:endParaRPr lang="en-US" altLang="zh-CN" sz="1600" dirty="0">
              <a:cs typeface="Arial Unicode MS" pitchFamily="34" charset="-122"/>
            </a:endParaRPr>
          </a:p>
          <a:p>
            <a:pPr lvl="1"/>
            <a:endParaRPr lang="en-US" altLang="zh-CN" sz="2000" dirty="0" smtClean="0">
              <a:cs typeface="Arial Unicode MS" pitchFamily="34" charset="-122"/>
            </a:endParaRPr>
          </a:p>
          <a:p>
            <a:pPr lvl="2"/>
            <a:endParaRPr lang="en-US" altLang="zh-CN" sz="1200" dirty="0" smtClean="0">
              <a:cs typeface="Arial Unicode MS" pitchFamily="34" charset="-122"/>
            </a:endParaRPr>
          </a:p>
          <a:p>
            <a:pPr marL="3657600" lvl="8" indent="0">
              <a:buNone/>
            </a:pPr>
            <a:endParaRPr lang="en-US" altLang="zh-CN" sz="1600" b="0" dirty="0">
              <a:cs typeface="Arial Unicode MS" pitchFamily="34" charset="-122"/>
            </a:endParaRPr>
          </a:p>
        </p:txBody>
      </p:sp>
      <p:graphicFrame>
        <p:nvGraphicFramePr>
          <p:cNvPr id="67" name="表格 66"/>
          <p:cNvGraphicFramePr>
            <a:graphicFrameLocks noGrp="1"/>
          </p:cNvGraphicFramePr>
          <p:nvPr>
            <p:extLst>
              <p:ext uri="{D42A27DB-BD31-4B8C-83A1-F6EECF244321}">
                <p14:modId xmlns:p14="http://schemas.microsoft.com/office/powerpoint/2010/main" val="1872726644"/>
              </p:ext>
            </p:extLst>
          </p:nvPr>
        </p:nvGraphicFramePr>
        <p:xfrm>
          <a:off x="1043608" y="3573016"/>
          <a:ext cx="7634287" cy="2691346"/>
        </p:xfrm>
        <a:graphic>
          <a:graphicData uri="http://schemas.openxmlformats.org/drawingml/2006/table">
            <a:tbl>
              <a:tblPr/>
              <a:tblGrid>
                <a:gridCol w="2449512"/>
                <a:gridCol w="3783013"/>
                <a:gridCol w="1401762"/>
              </a:tblGrid>
              <a:tr h="382524">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宋体" pitchFamily="2" charset="-122"/>
                          <a:ea typeface="宋体" pitchFamily="2" charset="-122"/>
                        </a:rPr>
                        <a:t>为什么</a:t>
                      </a:r>
                      <a:r>
                        <a:rPr kumimoji="0" lang="zh-CN" altLang="en-US" sz="1800" b="1" i="0" u="none" strike="noStrike" cap="none" normalizeH="0" baseline="0" dirty="0" smtClean="0">
                          <a:ln>
                            <a:noFill/>
                          </a:ln>
                          <a:solidFill>
                            <a:srgbClr val="FF0000"/>
                          </a:solidFill>
                          <a:effectLst/>
                          <a:latin typeface="宋体" pitchFamily="2" charset="-122"/>
                          <a:ea typeface="宋体" pitchFamily="2" charset="-122"/>
                        </a:rPr>
                        <a:t>机器停了</a:t>
                      </a:r>
                      <a:r>
                        <a:rPr kumimoji="0" lang="en-US" altLang="zh-CN" sz="1800" b="1" i="0" u="none" strike="noStrike" cap="none" normalizeH="0" baseline="0" dirty="0" smtClean="0">
                          <a:ln>
                            <a:noFill/>
                          </a:ln>
                          <a:solidFill>
                            <a:schemeClr val="tx1"/>
                          </a:solidFill>
                          <a:effectLst/>
                          <a:latin typeface="宋体" pitchFamily="2" charset="-122"/>
                          <a:ea typeface="宋体" pitchFamily="2" charset="-122"/>
                        </a:rPr>
                        <a:t>?”</a:t>
                      </a:r>
                    </a:p>
                  </a:txBody>
                  <a:tcPr marL="90000" marR="90000" marT="46792" marB="467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宋体" pitchFamily="2" charset="-122"/>
                          <a:ea typeface="宋体" pitchFamily="2" charset="-122"/>
                          <a:hlinkClick r:id="rId4" tooltip="保险"/>
                        </a:rPr>
                        <a:t>保险</a:t>
                      </a:r>
                      <a:r>
                        <a:rPr kumimoji="0" lang="zh-CN" altLang="en-US" sz="1800" b="1" i="0" u="none" strike="noStrike" cap="none" normalizeH="0" baseline="0" smtClean="0">
                          <a:ln>
                            <a:noFill/>
                          </a:ln>
                          <a:solidFill>
                            <a:schemeClr val="tx1"/>
                          </a:solidFill>
                          <a:effectLst/>
                          <a:latin typeface="宋体" pitchFamily="2" charset="-122"/>
                          <a:ea typeface="宋体" pitchFamily="2" charset="-122"/>
                        </a:rPr>
                        <a:t>丝断了</a:t>
                      </a:r>
                    </a:p>
                  </a:txBody>
                  <a:tcPr marL="90000" marR="90000" marT="46792" marB="4679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宋体" pitchFamily="2" charset="-122"/>
                          <a:ea typeface="宋体" pitchFamily="2" charset="-122"/>
                        </a:rPr>
                        <a:t>更换保险丝</a:t>
                      </a:r>
                    </a:p>
                  </a:txBody>
                  <a:tcPr marL="90000" marR="90000" marT="46792" marB="467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82524">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宋体" pitchFamily="2" charset="-122"/>
                          <a:ea typeface="宋体" pitchFamily="2" charset="-122"/>
                        </a:rPr>
                        <a:t>为什么</a:t>
                      </a:r>
                      <a:r>
                        <a:rPr kumimoji="0" lang="zh-CN" altLang="en-US" sz="1800" b="1" i="0" u="none" strike="noStrike" cap="none" normalizeH="0" baseline="0" dirty="0" smtClean="0">
                          <a:ln>
                            <a:noFill/>
                          </a:ln>
                          <a:solidFill>
                            <a:srgbClr val="FF0000"/>
                          </a:solidFill>
                          <a:effectLst/>
                          <a:latin typeface="宋体" pitchFamily="2" charset="-122"/>
                          <a:ea typeface="宋体" pitchFamily="2" charset="-122"/>
                        </a:rPr>
                        <a:t>保险丝断了</a:t>
                      </a:r>
                    </a:p>
                  </a:txBody>
                  <a:tcPr marL="90000" marR="90000" marT="46792" marB="467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宋体" pitchFamily="2" charset="-122"/>
                          <a:ea typeface="宋体" pitchFamily="2" charset="-122"/>
                        </a:rPr>
                        <a:t>因为</a:t>
                      </a:r>
                      <a:r>
                        <a:rPr kumimoji="0" lang="zh-CN" altLang="en-US" sz="1800" b="1" i="0" u="none" strike="noStrike" cap="none" normalizeH="0" baseline="0" dirty="0" smtClean="0">
                          <a:ln>
                            <a:noFill/>
                          </a:ln>
                          <a:solidFill>
                            <a:srgbClr val="FF0000"/>
                          </a:solidFill>
                          <a:effectLst/>
                          <a:latin typeface="宋体" pitchFamily="2" charset="-122"/>
                          <a:ea typeface="宋体" pitchFamily="2" charset="-122"/>
                        </a:rPr>
                        <a:t>超过了負荷</a:t>
                      </a:r>
                      <a:endParaRPr kumimoji="0" lang="zh-CN" altLang="en-US" sz="1800" b="1" i="0" u="none" strike="noStrike" cap="none" normalizeH="0" baseline="0" dirty="0" smtClean="0">
                        <a:ln>
                          <a:noFill/>
                        </a:ln>
                        <a:solidFill>
                          <a:schemeClr val="tx1"/>
                        </a:solidFill>
                        <a:effectLst/>
                        <a:latin typeface="宋体" pitchFamily="2" charset="-122"/>
                        <a:ea typeface="宋体" pitchFamily="2" charset="-122"/>
                      </a:endParaRPr>
                    </a:p>
                  </a:txBody>
                  <a:tcPr marL="90000" marR="90000" marT="46792" marB="4679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宋体" pitchFamily="2" charset="-122"/>
                          <a:ea typeface="宋体" pitchFamily="2" charset="-122"/>
                        </a:rPr>
                        <a:t>减小负荷</a:t>
                      </a:r>
                    </a:p>
                  </a:txBody>
                  <a:tcPr marL="90000" marR="90000" marT="46792" marB="467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09507">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宋体" pitchFamily="2" charset="-122"/>
                          <a:ea typeface="宋体" pitchFamily="2" charset="-122"/>
                        </a:rPr>
                        <a:t>为什么</a:t>
                      </a:r>
                      <a:r>
                        <a:rPr kumimoji="0" lang="zh-CN" altLang="en-US" sz="1800" b="1" i="0" u="none" strike="noStrike" cap="none" normalizeH="0" baseline="0" smtClean="0">
                          <a:ln>
                            <a:noFill/>
                          </a:ln>
                          <a:solidFill>
                            <a:srgbClr val="FF0000"/>
                          </a:solidFill>
                          <a:effectLst/>
                          <a:latin typeface="宋体" pitchFamily="2" charset="-122"/>
                          <a:ea typeface="宋体" pitchFamily="2" charset="-122"/>
                        </a:rPr>
                        <a:t>超负荷呢</a:t>
                      </a:r>
                      <a:r>
                        <a:rPr kumimoji="0" lang="en-US" altLang="zh-CN" sz="1800" b="1" i="0" u="none" strike="noStrike" cap="none" normalizeH="0" baseline="0" smtClean="0">
                          <a:ln>
                            <a:noFill/>
                          </a:ln>
                          <a:solidFill>
                            <a:schemeClr val="tx1"/>
                          </a:solidFill>
                          <a:effectLst/>
                          <a:latin typeface="宋体" pitchFamily="2" charset="-122"/>
                          <a:ea typeface="宋体" pitchFamily="2" charset="-122"/>
                        </a:rPr>
                        <a:t>?”</a:t>
                      </a:r>
                    </a:p>
                  </a:txBody>
                  <a:tcPr marL="90000" marR="90000" marT="46792" marB="467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宋体" pitchFamily="2" charset="-122"/>
                          <a:ea typeface="宋体" pitchFamily="2" charset="-122"/>
                        </a:rPr>
                        <a:t>因为</a:t>
                      </a:r>
                      <a:r>
                        <a:rPr kumimoji="0" lang="zh-CN" altLang="en-US" sz="1800" b="1" i="0" u="none" strike="noStrike" cap="none" normalizeH="0" baseline="0" dirty="0" smtClean="0">
                          <a:ln>
                            <a:noFill/>
                          </a:ln>
                          <a:solidFill>
                            <a:srgbClr val="FF0000"/>
                          </a:solidFill>
                          <a:effectLst/>
                          <a:latin typeface="宋体" pitchFamily="2" charset="-122"/>
                          <a:ea typeface="宋体" pitchFamily="2" charset="-122"/>
                        </a:rPr>
                        <a:t>轴承的润滑不够</a:t>
                      </a:r>
                      <a:endParaRPr kumimoji="0" lang="zh-CN" altLang="en-US" sz="1800" b="1" i="0" u="none" strike="noStrike" cap="none" normalizeH="0" baseline="0" dirty="0" smtClean="0">
                        <a:ln>
                          <a:noFill/>
                        </a:ln>
                        <a:solidFill>
                          <a:schemeClr val="tx1"/>
                        </a:solidFill>
                        <a:effectLst/>
                        <a:latin typeface="宋体" pitchFamily="2" charset="-122"/>
                        <a:ea typeface="宋体" pitchFamily="2" charset="-122"/>
                      </a:endParaRPr>
                    </a:p>
                  </a:txBody>
                  <a:tcPr marL="90000" marR="90000" marT="46792" marB="4679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宋体" pitchFamily="2" charset="-122"/>
                          <a:ea typeface="宋体" pitchFamily="2" charset="-122"/>
                        </a:rPr>
                        <a:t>加润滑油</a:t>
                      </a:r>
                    </a:p>
                  </a:txBody>
                  <a:tcPr marL="90000" marR="90000" marT="46792" marB="467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31728">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宋体" pitchFamily="2" charset="-122"/>
                          <a:ea typeface="宋体" pitchFamily="2" charset="-122"/>
                        </a:rPr>
                        <a:t>为什么</a:t>
                      </a:r>
                      <a:r>
                        <a:rPr kumimoji="0" lang="zh-CN" altLang="en-US" sz="1800" b="1" i="0" u="none" strike="noStrike" cap="none" normalizeH="0" baseline="0" smtClean="0">
                          <a:ln>
                            <a:noFill/>
                          </a:ln>
                          <a:solidFill>
                            <a:srgbClr val="FF0000"/>
                          </a:solidFill>
                          <a:effectLst/>
                          <a:latin typeface="宋体" pitchFamily="2" charset="-122"/>
                          <a:ea typeface="宋体" pitchFamily="2" charset="-122"/>
                        </a:rPr>
                        <a:t>润滑不夠</a:t>
                      </a:r>
                      <a:r>
                        <a:rPr kumimoji="0" lang="en-US" altLang="zh-CN" sz="1800" b="1" i="0" u="none" strike="noStrike" cap="none" normalizeH="0" baseline="0" smtClean="0">
                          <a:ln>
                            <a:noFill/>
                          </a:ln>
                          <a:solidFill>
                            <a:schemeClr val="tx1"/>
                          </a:solidFill>
                          <a:effectLst/>
                          <a:latin typeface="宋体" pitchFamily="2" charset="-122"/>
                          <a:ea typeface="宋体" pitchFamily="2" charset="-122"/>
                        </a:rPr>
                        <a:t>?”</a:t>
                      </a:r>
                    </a:p>
                  </a:txBody>
                  <a:tcPr marL="90000" marR="90000" marT="46792" marB="467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宋体" pitchFamily="2" charset="-122"/>
                          <a:ea typeface="宋体" pitchFamily="2" charset="-122"/>
                        </a:rPr>
                        <a:t>因为</a:t>
                      </a:r>
                      <a:r>
                        <a:rPr kumimoji="0" lang="zh-CN" altLang="en-US" sz="1800" b="1" i="0" u="none" strike="noStrike" cap="none" normalizeH="0" baseline="0" dirty="0" smtClean="0">
                          <a:ln>
                            <a:noFill/>
                          </a:ln>
                          <a:solidFill>
                            <a:srgbClr val="FF0000"/>
                          </a:solidFill>
                          <a:effectLst/>
                          <a:latin typeface="宋体" pitchFamily="2" charset="-122"/>
                          <a:ea typeface="宋体" pitchFamily="2" charset="-122"/>
                        </a:rPr>
                        <a:t>润滑泵吸不上油來</a:t>
                      </a:r>
                    </a:p>
                  </a:txBody>
                  <a:tcPr marL="90000" marR="90000" marT="46792" marB="4679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宋体" pitchFamily="2" charset="-122"/>
                          <a:ea typeface="宋体" pitchFamily="2" charset="-122"/>
                        </a:rPr>
                        <a:t>清理润滑泵</a:t>
                      </a:r>
                    </a:p>
                  </a:txBody>
                  <a:tcPr marL="90000" marR="90000" marT="46792" marB="467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42839">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宋体" pitchFamily="2" charset="-122"/>
                          <a:ea typeface="宋体" pitchFamily="2" charset="-122"/>
                        </a:rPr>
                        <a:t>为什么</a:t>
                      </a:r>
                      <a:r>
                        <a:rPr kumimoji="0" lang="zh-CN" altLang="en-US" sz="1800" b="1" i="0" u="none" strike="noStrike" cap="none" normalizeH="0" baseline="0" smtClean="0">
                          <a:ln>
                            <a:noFill/>
                          </a:ln>
                          <a:solidFill>
                            <a:srgbClr val="FF0000"/>
                          </a:solidFill>
                          <a:effectLst/>
                          <a:latin typeface="宋体" pitchFamily="2" charset="-122"/>
                          <a:ea typeface="宋体" pitchFamily="2" charset="-122"/>
                        </a:rPr>
                        <a:t>吸不上油</a:t>
                      </a:r>
                      <a:r>
                        <a:rPr kumimoji="0" lang="zh-CN" altLang="en-US" sz="1800" b="1" i="0" u="none" strike="noStrike" cap="none" normalizeH="0" baseline="0" smtClean="0">
                          <a:ln>
                            <a:noFill/>
                          </a:ln>
                          <a:solidFill>
                            <a:schemeClr val="tx1"/>
                          </a:solidFill>
                          <a:effectLst/>
                          <a:latin typeface="宋体" pitchFamily="2" charset="-122"/>
                          <a:ea typeface="宋体" pitchFamily="2" charset="-122"/>
                        </a:rPr>
                        <a:t>來</a:t>
                      </a:r>
                      <a:r>
                        <a:rPr kumimoji="0" lang="en-US" altLang="zh-CN" sz="1800" b="1" i="0" u="none" strike="noStrike" cap="none" normalizeH="0" baseline="0" smtClean="0">
                          <a:ln>
                            <a:noFill/>
                          </a:ln>
                          <a:solidFill>
                            <a:schemeClr val="tx1"/>
                          </a:solidFill>
                          <a:effectLst/>
                          <a:latin typeface="宋体" pitchFamily="2" charset="-122"/>
                          <a:ea typeface="宋体" pitchFamily="2" charset="-122"/>
                        </a:rPr>
                        <a:t>?”</a:t>
                      </a:r>
                    </a:p>
                  </a:txBody>
                  <a:tcPr marL="90000" marR="90000" marT="46792" marB="467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宋体" pitchFamily="2" charset="-122"/>
                          <a:ea typeface="宋体" pitchFamily="2" charset="-122"/>
                        </a:rPr>
                        <a:t>因为</a:t>
                      </a:r>
                      <a:r>
                        <a:rPr kumimoji="0" lang="zh-CN" altLang="en-US" sz="1800" b="1" i="0" u="none" strike="noStrike" cap="none" normalizeH="0" baseline="0" smtClean="0">
                          <a:ln>
                            <a:noFill/>
                          </a:ln>
                          <a:solidFill>
                            <a:srgbClr val="FF0000"/>
                          </a:solidFill>
                          <a:effectLst/>
                          <a:latin typeface="宋体" pitchFamily="2" charset="-122"/>
                          <a:ea typeface="宋体" pitchFamily="2" charset="-122"/>
                        </a:rPr>
                        <a:t>油泵轴磨损</a:t>
                      </a:r>
                      <a:r>
                        <a:rPr kumimoji="0" lang="zh-CN" altLang="en-US" sz="1800" b="1" i="0" u="none" strike="noStrike" cap="none" normalizeH="0" baseline="0" smtClean="0">
                          <a:ln>
                            <a:noFill/>
                          </a:ln>
                          <a:solidFill>
                            <a:schemeClr val="tx1"/>
                          </a:solidFill>
                          <a:effectLst/>
                          <a:latin typeface="宋体" pitchFamily="2" charset="-122"/>
                          <a:ea typeface="宋体" pitchFamily="2" charset="-122"/>
                        </a:rPr>
                        <a:t>、松动了</a:t>
                      </a:r>
                    </a:p>
                  </a:txBody>
                  <a:tcPr marL="90000" marR="90000" marT="46792" marB="4679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宋体" pitchFamily="2" charset="-122"/>
                          <a:ea typeface="宋体" pitchFamily="2" charset="-122"/>
                        </a:rPr>
                        <a:t>换润滑泵</a:t>
                      </a:r>
                    </a:p>
                  </a:txBody>
                  <a:tcPr marL="90000" marR="90000" marT="46792" marB="467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642133">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宋体" pitchFamily="2" charset="-122"/>
                          <a:ea typeface="宋体" pitchFamily="2" charset="-122"/>
                        </a:rPr>
                        <a:t>为什么</a:t>
                      </a:r>
                      <a:r>
                        <a:rPr kumimoji="0" lang="zh-CN" altLang="en-US" sz="1800" b="1" i="0" u="none" strike="noStrike" cap="none" normalizeH="0" baseline="0" smtClean="0">
                          <a:ln>
                            <a:noFill/>
                          </a:ln>
                          <a:solidFill>
                            <a:srgbClr val="FF0000"/>
                          </a:solidFill>
                          <a:effectLst/>
                          <a:latin typeface="宋体" pitchFamily="2" charset="-122"/>
                          <a:ea typeface="宋体" pitchFamily="2" charset="-122"/>
                        </a:rPr>
                        <a:t>磨损</a:t>
                      </a:r>
                      <a:r>
                        <a:rPr kumimoji="0" lang="zh-CN" altLang="en-US" sz="1800" b="1" i="0" u="none" strike="noStrike" cap="none" normalizeH="0" baseline="0" smtClean="0">
                          <a:ln>
                            <a:noFill/>
                          </a:ln>
                          <a:solidFill>
                            <a:schemeClr val="tx1"/>
                          </a:solidFill>
                          <a:effectLst/>
                          <a:latin typeface="宋体" pitchFamily="2" charset="-122"/>
                          <a:ea typeface="宋体" pitchFamily="2" charset="-122"/>
                        </a:rPr>
                        <a:t>了呢</a:t>
                      </a:r>
                      <a:r>
                        <a:rPr kumimoji="0" lang="en-US" altLang="zh-CN" sz="1800" b="1" i="0" u="none" strike="noStrike" cap="none" normalizeH="0" baseline="0" smtClean="0">
                          <a:ln>
                            <a:noFill/>
                          </a:ln>
                          <a:solidFill>
                            <a:schemeClr val="tx1"/>
                          </a:solidFill>
                          <a:effectLst/>
                          <a:latin typeface="宋体" pitchFamily="2" charset="-122"/>
                          <a:ea typeface="宋体" pitchFamily="2" charset="-122"/>
                        </a:rPr>
                        <a:t>?”</a:t>
                      </a:r>
                    </a:p>
                  </a:txBody>
                  <a:tcPr marL="90000" marR="90000" marT="46792" marB="4679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smtClean="0">
                          <a:ln>
                            <a:noFill/>
                          </a:ln>
                          <a:solidFill>
                            <a:schemeClr val="tx1"/>
                          </a:solidFill>
                          <a:effectLst/>
                          <a:latin typeface="宋体" pitchFamily="2" charset="-122"/>
                          <a:ea typeface="宋体" pitchFamily="2" charset="-122"/>
                        </a:rPr>
                        <a:t>因为</a:t>
                      </a:r>
                      <a:r>
                        <a:rPr kumimoji="0" lang="zh-CN" altLang="en-US" sz="1800" b="1" i="0" u="none" strike="noStrike" cap="none" normalizeH="0" baseline="0" smtClean="0">
                          <a:ln>
                            <a:noFill/>
                          </a:ln>
                          <a:solidFill>
                            <a:srgbClr val="FF0000"/>
                          </a:solidFill>
                          <a:effectLst/>
                          <a:latin typeface="宋体" pitchFamily="2" charset="-122"/>
                          <a:ea typeface="宋体" pitchFamily="2" charset="-122"/>
                        </a:rPr>
                        <a:t>沒有安裝过滤器</a:t>
                      </a:r>
                      <a:r>
                        <a:rPr kumimoji="0" lang="zh-CN" altLang="en-US" sz="1800" b="1" i="0" u="none" strike="noStrike" cap="none" normalizeH="0" baseline="0" smtClean="0">
                          <a:ln>
                            <a:noFill/>
                          </a:ln>
                          <a:solidFill>
                            <a:schemeClr val="tx1"/>
                          </a:solidFill>
                          <a:effectLst/>
                          <a:latin typeface="宋体" pitchFamily="2" charset="-122"/>
                          <a:ea typeface="宋体" pitchFamily="2" charset="-122"/>
                        </a:rPr>
                        <a:t>，混进了铁屑等杂质。</a:t>
                      </a:r>
                    </a:p>
                  </a:txBody>
                  <a:tcPr marL="90000" marR="90000" marT="46792" marB="4679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charset="0"/>
                          <a:ea typeface="宋体" pitchFamily="2" charset="-122"/>
                        </a:defRPr>
                      </a:lvl1pPr>
                      <a:lvl2pPr>
                        <a:spcBef>
                          <a:spcPct val="20000"/>
                        </a:spcBef>
                        <a:defRPr sz="2400">
                          <a:solidFill>
                            <a:schemeClr val="tx1"/>
                          </a:solidFill>
                          <a:latin typeface="Arial" charset="0"/>
                          <a:ea typeface="宋体" pitchFamily="2" charset="-122"/>
                        </a:defRPr>
                      </a:lvl2pPr>
                      <a:lvl3pPr>
                        <a:spcBef>
                          <a:spcPct val="20000"/>
                        </a:spcBef>
                        <a:defRPr sz="2000">
                          <a:solidFill>
                            <a:schemeClr val="tx1"/>
                          </a:solidFill>
                          <a:latin typeface="Arial" charset="0"/>
                          <a:ea typeface="宋体" pitchFamily="2" charset="-122"/>
                        </a:defRPr>
                      </a:lvl3pPr>
                      <a:lvl4pPr>
                        <a:spcBef>
                          <a:spcPct val="20000"/>
                        </a:spcBef>
                        <a:defRPr>
                          <a:solidFill>
                            <a:schemeClr val="tx1"/>
                          </a:solidFill>
                          <a:latin typeface="Arial" charset="0"/>
                          <a:ea typeface="宋体" pitchFamily="2" charset="-122"/>
                        </a:defRPr>
                      </a:lvl4pPr>
                      <a:lvl5pPr>
                        <a:spcBef>
                          <a:spcPct val="20000"/>
                        </a:spcBef>
                        <a:defRPr>
                          <a:solidFill>
                            <a:schemeClr val="tx1"/>
                          </a:solidFill>
                          <a:latin typeface="Arial" charset="0"/>
                          <a:ea typeface="宋体" pitchFamily="2" charset="-122"/>
                        </a:defRPr>
                      </a:lvl5pPr>
                      <a:lvl6pPr fontAlgn="base">
                        <a:spcBef>
                          <a:spcPct val="20000"/>
                        </a:spcBef>
                        <a:spcAft>
                          <a:spcPct val="0"/>
                        </a:spcAft>
                        <a:defRPr>
                          <a:solidFill>
                            <a:schemeClr val="tx1"/>
                          </a:solidFill>
                          <a:latin typeface="Arial" charset="0"/>
                          <a:ea typeface="宋体" pitchFamily="2" charset="-122"/>
                        </a:defRPr>
                      </a:lvl6pPr>
                      <a:lvl7pPr fontAlgn="base">
                        <a:spcBef>
                          <a:spcPct val="20000"/>
                        </a:spcBef>
                        <a:spcAft>
                          <a:spcPct val="0"/>
                        </a:spcAft>
                        <a:defRPr>
                          <a:solidFill>
                            <a:schemeClr val="tx1"/>
                          </a:solidFill>
                          <a:latin typeface="Arial" charset="0"/>
                          <a:ea typeface="宋体" pitchFamily="2" charset="-122"/>
                        </a:defRPr>
                      </a:lvl7pPr>
                      <a:lvl8pPr fontAlgn="base">
                        <a:spcBef>
                          <a:spcPct val="20000"/>
                        </a:spcBef>
                        <a:spcAft>
                          <a:spcPct val="0"/>
                        </a:spcAft>
                        <a:defRPr>
                          <a:solidFill>
                            <a:schemeClr val="tx1"/>
                          </a:solidFill>
                          <a:latin typeface="Arial" charset="0"/>
                          <a:ea typeface="宋体" pitchFamily="2" charset="-122"/>
                        </a:defRPr>
                      </a:lvl8pPr>
                      <a:lvl9pPr fontAlgn="base">
                        <a:spcBef>
                          <a:spcPct val="20000"/>
                        </a:spcBef>
                        <a:spcAft>
                          <a:spcPct val="0"/>
                        </a:spcAft>
                        <a:defRPr>
                          <a:solidFill>
                            <a:schemeClr val="tx1"/>
                          </a:solidFill>
                          <a:latin typeface="Arial" charset="0"/>
                          <a:ea typeface="宋体" pitchFamily="2" charset="-122"/>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zh-CN" altLang="en-US" sz="1800" b="1" i="0" u="none" strike="noStrike" cap="none" normalizeH="0" baseline="0" dirty="0" smtClean="0">
                          <a:ln>
                            <a:noFill/>
                          </a:ln>
                          <a:solidFill>
                            <a:schemeClr val="tx1"/>
                          </a:solidFill>
                          <a:effectLst/>
                          <a:latin typeface="宋体" pitchFamily="2" charset="-122"/>
                          <a:ea typeface="宋体" pitchFamily="2" charset="-122"/>
                        </a:rPr>
                        <a:t>安装过滤器</a:t>
                      </a:r>
                    </a:p>
                  </a:txBody>
                  <a:tcPr marL="90000" marR="90000" marT="46792" marB="4679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29369647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共勉</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pPr lvl="1"/>
            <a:endParaRPr lang="en-US" altLang="zh-CN" sz="2000" dirty="0" smtClean="0">
              <a:cs typeface="Arial Unicode MS" pitchFamily="34" charset="-122"/>
            </a:endParaRPr>
          </a:p>
          <a:p>
            <a:pPr marL="3657600" lvl="8" indent="0">
              <a:buNone/>
            </a:pPr>
            <a:endParaRPr lang="en-US" altLang="zh-CN" sz="1600" b="0" dirty="0">
              <a:cs typeface="Arial Unicode MS" pitchFamily="34" charset="-122"/>
            </a:endParaRPr>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55976" y="1531343"/>
            <a:ext cx="4456558" cy="29881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552" y="1484784"/>
            <a:ext cx="2736304" cy="30390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矩形 3"/>
          <p:cNvSpPr/>
          <p:nvPr/>
        </p:nvSpPr>
        <p:spPr>
          <a:xfrm>
            <a:off x="-202671" y="4708167"/>
            <a:ext cx="4339650" cy="461665"/>
          </a:xfrm>
          <a:prstGeom prst="rect">
            <a:avLst/>
          </a:prstGeom>
        </p:spPr>
        <p:txBody>
          <a:bodyPr wrap="none">
            <a:spAutoFit/>
          </a:bodyPr>
          <a:lstStyle/>
          <a:p>
            <a:pPr lvl="1"/>
            <a:r>
              <a:rPr lang="zh-CN" altLang="en-US" sz="2400" dirty="0">
                <a:cs typeface="Arial Unicode MS" pitchFamily="34" charset="-122"/>
              </a:rPr>
              <a:t>写软件代表的是世界的将来</a:t>
            </a:r>
            <a:endParaRPr lang="en-US" altLang="zh-CN" sz="1600" dirty="0">
              <a:cs typeface="Arial Unicode MS" pitchFamily="34" charset="-122"/>
            </a:endParaRPr>
          </a:p>
        </p:txBody>
      </p:sp>
      <p:sp>
        <p:nvSpPr>
          <p:cNvPr id="7" name="矩形 6"/>
          <p:cNvSpPr/>
          <p:nvPr/>
        </p:nvSpPr>
        <p:spPr>
          <a:xfrm>
            <a:off x="4067944" y="4703247"/>
            <a:ext cx="4363801" cy="1200329"/>
          </a:xfrm>
          <a:prstGeom prst="rect">
            <a:avLst/>
          </a:prstGeom>
        </p:spPr>
        <p:txBody>
          <a:bodyPr wrap="square">
            <a:spAutoFit/>
          </a:bodyPr>
          <a:lstStyle/>
          <a:p>
            <a:pPr lvl="1"/>
            <a:r>
              <a:rPr lang="zh-CN" altLang="en-US" sz="2400" dirty="0">
                <a:cs typeface="Arial Unicode MS" pitchFamily="34" charset="-122"/>
              </a:rPr>
              <a:t>研究的一切成果要靠工程才能落地</a:t>
            </a:r>
            <a:r>
              <a:rPr lang="en-US" altLang="zh-CN" sz="2400" dirty="0">
                <a:cs typeface="Arial Unicode MS" pitchFamily="34" charset="-122"/>
              </a:rPr>
              <a:t>, </a:t>
            </a:r>
            <a:r>
              <a:rPr lang="zh-CN" altLang="en-US" sz="2400" dirty="0">
                <a:cs typeface="Arial Unicode MS" pitchFamily="34" charset="-122"/>
              </a:rPr>
              <a:t>客户所能</a:t>
            </a:r>
            <a:r>
              <a:rPr lang="zh-CN" altLang="en-US" sz="2400" dirty="0" smtClean="0">
                <a:cs typeface="Arial Unicode MS" pitchFamily="34" charset="-122"/>
              </a:rPr>
              <a:t>品评显示</a:t>
            </a:r>
            <a:r>
              <a:rPr lang="zh-CN" altLang="en-US" sz="2400" dirty="0">
                <a:cs typeface="Arial Unicode MS" pitchFamily="34" charset="-122"/>
              </a:rPr>
              <a:t>我们品质的唯有工程</a:t>
            </a:r>
            <a:endParaRPr lang="en-US" altLang="zh-CN" sz="1600" dirty="0">
              <a:cs typeface="Arial Unicode MS" pitchFamily="34" charset="-122"/>
            </a:endParaRPr>
          </a:p>
        </p:txBody>
      </p:sp>
    </p:spTree>
    <p:extLst>
      <p:ext uri="{BB962C8B-B14F-4D97-AF65-F5344CB8AC3E}">
        <p14:creationId xmlns:p14="http://schemas.microsoft.com/office/powerpoint/2010/main" val="2805581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5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课程目的</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t>了解工程团队在讯飞的定位</a:t>
            </a:r>
            <a:endParaRPr lang="en-US" altLang="zh-CN" sz="2800" b="0" dirty="0" smtClean="0"/>
          </a:p>
          <a:p>
            <a:r>
              <a:rPr lang="zh-CN" altLang="en-US" sz="2800" b="0" dirty="0" smtClean="0"/>
              <a:t>了解讯飞研发的基本步骤</a:t>
            </a:r>
            <a:endParaRPr lang="en-US" altLang="zh-CN" sz="2800" b="0" dirty="0" smtClean="0"/>
          </a:p>
          <a:p>
            <a:r>
              <a:rPr lang="zh-CN" altLang="en-US" sz="2800" b="0" dirty="0"/>
              <a:t>知道如何成为优秀的工程人员</a:t>
            </a:r>
          </a:p>
          <a:p>
            <a:endParaRPr lang="en-US" altLang="zh-CN" sz="2800" b="0" dirty="0" smtClean="0"/>
          </a:p>
          <a:p>
            <a:endParaRPr lang="en-US" altLang="zh-CN" sz="2800" b="0" dirty="0" smtClean="0"/>
          </a:p>
        </p:txBody>
      </p:sp>
    </p:spTree>
    <p:extLst>
      <p:ext uri="{BB962C8B-B14F-4D97-AF65-F5344CB8AC3E}">
        <p14:creationId xmlns:p14="http://schemas.microsoft.com/office/powerpoint/2010/main" val="12751002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3"/>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itchFamily="34" charset="0"/>
                <a:ea typeface="宋体" pitchFamily="2" charset="-122"/>
              </a:defRPr>
            </a:lvl1pPr>
            <a:lvl2pPr marL="742950" indent="-285750">
              <a:defRPr>
                <a:solidFill>
                  <a:schemeClr val="tx1"/>
                </a:solidFill>
                <a:latin typeface="Arial" pitchFamily="34" charset="0"/>
                <a:ea typeface="宋体" pitchFamily="2" charset="-122"/>
              </a:defRPr>
            </a:lvl2pPr>
            <a:lvl3pPr marL="1143000" indent="-228600">
              <a:defRPr>
                <a:solidFill>
                  <a:schemeClr val="tx1"/>
                </a:solidFill>
                <a:latin typeface="Arial" pitchFamily="34" charset="0"/>
                <a:ea typeface="宋体" pitchFamily="2" charset="-122"/>
              </a:defRPr>
            </a:lvl3pPr>
            <a:lvl4pPr marL="1600200" indent="-228600">
              <a:defRPr>
                <a:solidFill>
                  <a:schemeClr val="tx1"/>
                </a:solidFill>
                <a:latin typeface="Arial" pitchFamily="34" charset="0"/>
                <a:ea typeface="宋体" pitchFamily="2" charset="-122"/>
              </a:defRPr>
            </a:lvl4pPr>
            <a:lvl5pPr marL="2057400" indent="-22860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fld id="{56C0F778-466E-4DB6-971A-E995DB10CF55}" type="slidenum">
              <a:rPr lang="en-US" altLang="zh-CN" smtClean="0">
                <a:solidFill>
                  <a:srgbClr val="CCCCCC"/>
                </a:solidFill>
              </a:rPr>
              <a:pPr/>
              <a:t>5</a:t>
            </a:fld>
            <a:endParaRPr lang="en-US" altLang="zh-CN" smtClean="0">
              <a:solidFill>
                <a:srgbClr val="CCCCCC"/>
              </a:solidFill>
            </a:endParaRPr>
          </a:p>
        </p:txBody>
      </p:sp>
      <p:sp>
        <p:nvSpPr>
          <p:cNvPr id="6" name="文本框 8"/>
          <p:cNvSpPr txBox="1"/>
          <p:nvPr/>
        </p:nvSpPr>
        <p:spPr>
          <a:xfrm>
            <a:off x="849135" y="2245705"/>
            <a:ext cx="697627" cy="2554545"/>
          </a:xfrm>
          <a:prstGeom prst="rect">
            <a:avLst/>
          </a:prstGeom>
          <a:noFill/>
        </p:spPr>
        <p:txBody>
          <a:bodyPr wrap="none">
            <a:spAutoFit/>
          </a:bodyPr>
          <a:lstStyle/>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内</a:t>
            </a:r>
            <a:endParaRPr lang="en-US" altLang="zh-CN" sz="4000" b="1" kern="0" dirty="0" smtClean="0">
              <a:solidFill>
                <a:srgbClr val="002060"/>
              </a:solidFill>
              <a:latin typeface="微软雅黑" panose="020B0503020204020204" pitchFamily="34" charset="-122"/>
              <a:ea typeface="微软雅黑" panose="020B0503020204020204" pitchFamily="34" charset="-122"/>
            </a:endParaRPr>
          </a:p>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容</a:t>
            </a:r>
            <a:endParaRPr lang="en-US" altLang="zh-CN" sz="4000" b="1" kern="0" dirty="0" smtClean="0">
              <a:solidFill>
                <a:srgbClr val="002060"/>
              </a:solidFill>
              <a:latin typeface="微软雅黑" panose="020B0503020204020204" pitchFamily="34" charset="-122"/>
              <a:ea typeface="微软雅黑" panose="020B0503020204020204" pitchFamily="34" charset="-122"/>
            </a:endParaRPr>
          </a:p>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大</a:t>
            </a:r>
            <a:endParaRPr lang="en-US" altLang="zh-CN" sz="4000" b="1" kern="0" dirty="0" smtClean="0">
              <a:solidFill>
                <a:srgbClr val="002060"/>
              </a:solidFill>
              <a:latin typeface="微软雅黑" panose="020B0503020204020204" pitchFamily="34" charset="-122"/>
              <a:ea typeface="微软雅黑" panose="020B0503020204020204" pitchFamily="34" charset="-122"/>
            </a:endParaRPr>
          </a:p>
          <a:p>
            <a:pPr>
              <a:defRPr/>
            </a:pPr>
            <a:r>
              <a:rPr lang="zh-CN" altLang="en-US" sz="4000" b="1" kern="0" dirty="0" smtClean="0">
                <a:solidFill>
                  <a:srgbClr val="002060"/>
                </a:solidFill>
                <a:latin typeface="微软雅黑" panose="020B0503020204020204" pitchFamily="34" charset="-122"/>
                <a:ea typeface="微软雅黑" panose="020B0503020204020204" pitchFamily="34" charset="-122"/>
              </a:rPr>
              <a:t>纲</a:t>
            </a:r>
            <a:endParaRPr lang="zh-CN" altLang="en-US" sz="4000" b="1" kern="0" dirty="0">
              <a:solidFill>
                <a:srgbClr val="002060"/>
              </a:solidFill>
              <a:latin typeface="微软雅黑" panose="020B0503020204020204" pitchFamily="34" charset="-122"/>
              <a:ea typeface="微软雅黑" panose="020B0503020204020204" pitchFamily="34" charset="-122"/>
            </a:endParaRPr>
          </a:p>
        </p:txBody>
      </p:sp>
      <p:sp>
        <p:nvSpPr>
          <p:cNvPr id="7" name="文本框 4"/>
          <p:cNvSpPr txBox="1"/>
          <p:nvPr/>
        </p:nvSpPr>
        <p:spPr>
          <a:xfrm>
            <a:off x="4170973" y="2420537"/>
            <a:ext cx="4493538" cy="523220"/>
          </a:xfrm>
          <a:prstGeom prst="rect">
            <a:avLst/>
          </a:prstGeom>
          <a:noFill/>
        </p:spPr>
        <p:txBody>
          <a:bodyPr wrap="none">
            <a:spAutoFit/>
          </a:bodyPr>
          <a:lstStyle/>
          <a:p>
            <a:r>
              <a:rPr lang="zh-CN" altLang="en-US" sz="2800" b="1" dirty="0" smtClean="0">
                <a:solidFill>
                  <a:srgbClr val="002060"/>
                </a:solidFill>
                <a:latin typeface="微软雅黑" panose="020B0503020204020204" pitchFamily="34" charset="-122"/>
                <a:ea typeface="微软雅黑" panose="020B0503020204020204" pitchFamily="34" charset="-122"/>
              </a:rPr>
              <a:t>讯飞研究院工程团队的定位</a:t>
            </a:r>
            <a:endParaRPr lang="en-US" altLang="zh-CN" sz="2800" b="1" dirty="0">
              <a:solidFill>
                <a:srgbClr val="002060"/>
              </a:solidFill>
              <a:latin typeface="微软雅黑" panose="020B0503020204020204" pitchFamily="34" charset="-122"/>
              <a:ea typeface="微软雅黑" panose="020B0503020204020204" pitchFamily="34" charset="-122"/>
            </a:endParaRPr>
          </a:p>
        </p:txBody>
      </p:sp>
      <p:sp>
        <p:nvSpPr>
          <p:cNvPr id="8" name="文本框 5"/>
          <p:cNvSpPr txBox="1"/>
          <p:nvPr/>
        </p:nvSpPr>
        <p:spPr>
          <a:xfrm>
            <a:off x="4170973" y="3795388"/>
            <a:ext cx="2339102" cy="523220"/>
          </a:xfrm>
          <a:prstGeom prst="rect">
            <a:avLst/>
          </a:prstGeom>
          <a:noFill/>
        </p:spPr>
        <p:txBody>
          <a:bodyPr wrap="none">
            <a:spAutoFit/>
          </a:bodyPr>
          <a:lstStyle/>
          <a:p>
            <a:r>
              <a:rPr lang="zh-CN" altLang="en-US" sz="2800" dirty="0" smtClean="0">
                <a:latin typeface="微软雅黑" panose="020B0503020204020204" pitchFamily="34" charset="-122"/>
                <a:ea typeface="微软雅黑" panose="020B0503020204020204" pitchFamily="34" charset="-122"/>
              </a:rPr>
              <a:t>如何做好工程</a:t>
            </a:r>
            <a:endParaRPr lang="en-US" altLang="zh-CN" sz="2800" dirty="0">
              <a:latin typeface="微软雅黑" panose="020B0503020204020204" pitchFamily="34" charset="-122"/>
              <a:ea typeface="微软雅黑" panose="020B0503020204020204" pitchFamily="34" charset="-122"/>
            </a:endParaRPr>
          </a:p>
        </p:txBody>
      </p:sp>
      <p:cxnSp>
        <p:nvCxnSpPr>
          <p:cNvPr id="17" name="直接连接符 15"/>
          <p:cNvCxnSpPr>
            <a:cxnSpLocks noChangeShapeType="1"/>
          </p:cNvCxnSpPr>
          <p:nvPr/>
        </p:nvCxnSpPr>
        <p:spPr bwMode="auto">
          <a:xfrm flipH="1">
            <a:off x="2823930" y="1013805"/>
            <a:ext cx="22195" cy="5437099"/>
          </a:xfrm>
          <a:prstGeom prst="line">
            <a:avLst/>
          </a:prstGeom>
          <a:noFill/>
          <a:ln w="19050" algn="ctr">
            <a:solidFill>
              <a:schemeClr val="accent5">
                <a:lumMod val="50000"/>
              </a:schemeClr>
            </a:solidFill>
            <a:miter lim="800000"/>
            <a:headEnd/>
            <a:tailEnd/>
          </a:ln>
          <a:extLst>
            <a:ext uri="{909E8E84-426E-40DD-AFC4-6F175D3DCCD1}">
              <a14:hiddenFill xmlns:a14="http://schemas.microsoft.com/office/drawing/2010/main">
                <a:noFill/>
              </a14:hiddenFill>
            </a:ext>
          </a:extLst>
        </p:spPr>
      </p:cxnSp>
      <p:sp>
        <p:nvSpPr>
          <p:cNvPr id="12" name="任意多边形 11"/>
          <p:cNvSpPr/>
          <p:nvPr/>
        </p:nvSpPr>
        <p:spPr>
          <a:xfrm>
            <a:off x="2543736" y="3732354"/>
            <a:ext cx="560388" cy="649288"/>
          </a:xfrm>
          <a:custGeom>
            <a:avLst/>
            <a:gdLst>
              <a:gd name="connsiteX0" fmla="*/ 282768 w 561608"/>
              <a:gd name="connsiteY0" fmla="*/ 0 h 649318"/>
              <a:gd name="connsiteX1" fmla="*/ 561608 w 561608"/>
              <a:gd name="connsiteY1" fmla="*/ 159711 h 649318"/>
              <a:gd name="connsiteX2" fmla="*/ 561608 w 561608"/>
              <a:gd name="connsiteY2" fmla="*/ 485680 h 649318"/>
              <a:gd name="connsiteX3" fmla="*/ 282768 w 561608"/>
              <a:gd name="connsiteY3" fmla="*/ 649318 h 649318"/>
              <a:gd name="connsiteX4" fmla="*/ 0 w 561608"/>
              <a:gd name="connsiteY4" fmla="*/ 485680 h 649318"/>
              <a:gd name="connsiteX5" fmla="*/ 0 w 561608"/>
              <a:gd name="connsiteY5" fmla="*/ 159711 h 64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08" h="649318">
                <a:moveTo>
                  <a:pt x="282768" y="0"/>
                </a:moveTo>
                <a:lnTo>
                  <a:pt x="561608" y="159711"/>
                </a:lnTo>
                <a:lnTo>
                  <a:pt x="561608" y="485680"/>
                </a:lnTo>
                <a:lnTo>
                  <a:pt x="282768" y="649318"/>
                </a:lnTo>
                <a:lnTo>
                  <a:pt x="0" y="485680"/>
                </a:lnTo>
                <a:lnTo>
                  <a:pt x="0" y="159711"/>
                </a:lnTo>
                <a:close/>
              </a:path>
            </a:pathLst>
          </a:custGeom>
          <a:solidFill>
            <a:srgbClr val="002060"/>
          </a:solidFill>
          <a:ln w="12700" cap="flat" cmpd="sng" algn="ctr">
            <a:noFill/>
            <a:prstDash val="solid"/>
            <a:miter lim="800000"/>
          </a:ln>
          <a:effectLst/>
        </p:spPr>
        <p:txBody>
          <a:bodyPr anchor="ctr"/>
          <a:lstStyle/>
          <a:p>
            <a:pPr algn="ctr">
              <a:defRPr/>
            </a:pPr>
            <a:r>
              <a:rPr lang="en-US" altLang="zh-CN" sz="3200" kern="0" dirty="0">
                <a:solidFill>
                  <a:schemeClr val="bg1"/>
                </a:solidFill>
                <a:latin typeface="Times New Roman"/>
                <a:ea typeface="幼圆"/>
              </a:rPr>
              <a:t>2</a:t>
            </a:r>
            <a:endParaRPr lang="zh-CN" altLang="en-US" sz="3200" kern="0" dirty="0">
              <a:solidFill>
                <a:schemeClr val="bg1"/>
              </a:solidFill>
              <a:latin typeface="Times New Roman"/>
              <a:ea typeface="幼圆"/>
            </a:endParaRPr>
          </a:p>
        </p:txBody>
      </p:sp>
      <p:sp>
        <p:nvSpPr>
          <p:cNvPr id="11" name="任意多边形 10"/>
          <p:cNvSpPr/>
          <p:nvPr/>
        </p:nvSpPr>
        <p:spPr>
          <a:xfrm>
            <a:off x="2574756" y="2276644"/>
            <a:ext cx="560388" cy="649288"/>
          </a:xfrm>
          <a:custGeom>
            <a:avLst/>
            <a:gdLst>
              <a:gd name="connsiteX0" fmla="*/ 282768 w 561608"/>
              <a:gd name="connsiteY0" fmla="*/ 0 h 649318"/>
              <a:gd name="connsiteX1" fmla="*/ 561608 w 561608"/>
              <a:gd name="connsiteY1" fmla="*/ 159711 h 649318"/>
              <a:gd name="connsiteX2" fmla="*/ 561608 w 561608"/>
              <a:gd name="connsiteY2" fmla="*/ 485680 h 649318"/>
              <a:gd name="connsiteX3" fmla="*/ 282768 w 561608"/>
              <a:gd name="connsiteY3" fmla="*/ 649318 h 649318"/>
              <a:gd name="connsiteX4" fmla="*/ 0 w 561608"/>
              <a:gd name="connsiteY4" fmla="*/ 485680 h 649318"/>
              <a:gd name="connsiteX5" fmla="*/ 0 w 561608"/>
              <a:gd name="connsiteY5" fmla="*/ 159711 h 649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08" h="649318">
                <a:moveTo>
                  <a:pt x="282768" y="0"/>
                </a:moveTo>
                <a:lnTo>
                  <a:pt x="561608" y="159711"/>
                </a:lnTo>
                <a:lnTo>
                  <a:pt x="561608" y="485680"/>
                </a:lnTo>
                <a:lnTo>
                  <a:pt x="282768" y="649318"/>
                </a:lnTo>
                <a:lnTo>
                  <a:pt x="0" y="485680"/>
                </a:lnTo>
                <a:lnTo>
                  <a:pt x="0" y="159711"/>
                </a:lnTo>
                <a:close/>
              </a:path>
            </a:pathLst>
          </a:custGeom>
          <a:solidFill>
            <a:srgbClr val="002060"/>
          </a:solidFill>
          <a:ln w="12700" cap="flat" cmpd="sng" algn="ctr">
            <a:noFill/>
            <a:prstDash val="solid"/>
            <a:miter lim="800000"/>
          </a:ln>
          <a:effectLst/>
        </p:spPr>
        <p:txBody>
          <a:bodyPr anchor="ctr"/>
          <a:lstStyle/>
          <a:p>
            <a:pPr algn="ctr">
              <a:defRPr/>
            </a:pPr>
            <a:r>
              <a:rPr lang="en-US" altLang="zh-CN" sz="3200" kern="0" dirty="0">
                <a:solidFill>
                  <a:schemeClr val="bg1"/>
                </a:solidFill>
                <a:latin typeface="Times New Roman"/>
                <a:ea typeface="幼圆"/>
              </a:rPr>
              <a:t>1</a:t>
            </a:r>
            <a:endParaRPr lang="zh-CN" altLang="en-US" sz="3200" kern="0" dirty="0">
              <a:solidFill>
                <a:schemeClr val="bg1"/>
              </a:solidFill>
              <a:latin typeface="Times New Roman"/>
              <a:ea typeface="幼圆"/>
            </a:endParaRPr>
          </a:p>
        </p:txBody>
      </p:sp>
    </p:spTree>
    <p:extLst>
      <p:ext uri="{BB962C8B-B14F-4D97-AF65-F5344CB8AC3E}">
        <p14:creationId xmlns:p14="http://schemas.microsoft.com/office/powerpoint/2010/main" val="2848813881"/>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工程团队的定位</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什么是工程</a:t>
            </a:r>
            <a:endParaRPr lang="en-US" altLang="zh-CN" sz="2800" b="0" dirty="0" smtClean="0">
              <a:cs typeface="Arial Unicode MS" pitchFamily="34" charset="-122"/>
            </a:endParaRPr>
          </a:p>
          <a:p>
            <a:pPr lvl="1"/>
            <a:r>
              <a:rPr lang="zh-CN" altLang="en-US" sz="2400" dirty="0">
                <a:cs typeface="Arial Unicode MS" pitchFamily="34" charset="-122"/>
              </a:rPr>
              <a:t>工程是科学和数学的某种应用，通过这一应用，使自然界的物质和能源的特性能够通过各种结构、机器、产品、系统和过程，是</a:t>
            </a:r>
            <a:r>
              <a:rPr lang="zh-CN" altLang="en-US" sz="2400" dirty="0">
                <a:solidFill>
                  <a:srgbClr val="FF0000"/>
                </a:solidFill>
                <a:cs typeface="Arial Unicode MS" pitchFamily="34" charset="-122"/>
              </a:rPr>
              <a:t>以最短的时间和最少的人力、物力做出高效、可靠且对人类有用的东西</a:t>
            </a:r>
            <a:endParaRPr lang="en-US" altLang="zh-CN" sz="2400" b="0" dirty="0">
              <a:solidFill>
                <a:srgbClr val="FF0000"/>
              </a:solidFill>
              <a:cs typeface="Arial Unicode MS" pitchFamily="34" charset="-122"/>
            </a:endParaRPr>
          </a:p>
          <a:p>
            <a:pPr marL="0" indent="0" algn="ctr">
              <a:buNone/>
            </a:pPr>
            <a:endParaRPr lang="zh-CN" altLang="en-US" sz="2800" dirty="0"/>
          </a:p>
        </p:txBody>
      </p:sp>
    </p:spTree>
    <p:extLst>
      <p:ext uri="{BB962C8B-B14F-4D97-AF65-F5344CB8AC3E}">
        <p14:creationId xmlns:p14="http://schemas.microsoft.com/office/powerpoint/2010/main" val="1401826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工程团队的定位</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工程团队的定位</a:t>
            </a:r>
            <a:endParaRPr lang="en-US" altLang="zh-CN" sz="2800" b="0" dirty="0">
              <a:cs typeface="Arial Unicode MS" pitchFamily="34" charset="-122"/>
            </a:endParaRPr>
          </a:p>
          <a:p>
            <a:pPr marL="0" indent="0" algn="ctr">
              <a:buNone/>
            </a:pPr>
            <a:endParaRPr lang="zh-CN" altLang="en-US" sz="2800" dirty="0"/>
          </a:p>
        </p:txBody>
      </p:sp>
      <p:pic>
        <p:nvPicPr>
          <p:cNvPr id="4" name="Picture 4" descr="图片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1881" y="2564904"/>
            <a:ext cx="5976664" cy="3402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文本框 9"/>
          <p:cNvSpPr txBox="1"/>
          <p:nvPr/>
        </p:nvSpPr>
        <p:spPr>
          <a:xfrm>
            <a:off x="899591" y="2411557"/>
            <a:ext cx="1112631" cy="523220"/>
          </a:xfrm>
          <a:prstGeom prst="rect">
            <a:avLst/>
          </a:prstGeom>
          <a:noFill/>
        </p:spPr>
        <p:txBody>
          <a:bodyPr wrap="square" rtlCol="0">
            <a:spAutoFit/>
          </a:bodyPr>
          <a:lstStyle/>
          <a:p>
            <a:pPr algn="ctr"/>
            <a:r>
              <a:rPr kumimoji="1" lang="zh-CN" altLang="en-US" sz="2800" b="0" dirty="0">
                <a:latin typeface="微软雅黑"/>
                <a:ea typeface="微软雅黑"/>
                <a:cs typeface="微软雅黑"/>
              </a:rPr>
              <a:t>售前</a:t>
            </a:r>
            <a:endParaRPr kumimoji="1" lang="zh-CN" altLang="en-US" sz="2800" b="0" dirty="0" smtClean="0">
              <a:latin typeface="微软雅黑"/>
              <a:ea typeface="微软雅黑"/>
              <a:cs typeface="微软雅黑"/>
            </a:endParaRPr>
          </a:p>
        </p:txBody>
      </p:sp>
      <p:sp>
        <p:nvSpPr>
          <p:cNvPr id="6" name="文本框 9"/>
          <p:cNvSpPr txBox="1"/>
          <p:nvPr/>
        </p:nvSpPr>
        <p:spPr>
          <a:xfrm>
            <a:off x="4023896" y="2412574"/>
            <a:ext cx="1112631" cy="523220"/>
          </a:xfrm>
          <a:prstGeom prst="rect">
            <a:avLst/>
          </a:prstGeom>
          <a:noFill/>
        </p:spPr>
        <p:txBody>
          <a:bodyPr wrap="square" rtlCol="0">
            <a:spAutoFit/>
          </a:bodyPr>
          <a:lstStyle/>
          <a:p>
            <a:pPr algn="ctr"/>
            <a:r>
              <a:rPr kumimoji="1" lang="zh-CN" altLang="en-US" sz="2800" b="0" dirty="0" smtClean="0">
                <a:latin typeface="微软雅黑"/>
                <a:ea typeface="微软雅黑"/>
                <a:cs typeface="微软雅黑"/>
              </a:rPr>
              <a:t>平台</a:t>
            </a:r>
          </a:p>
        </p:txBody>
      </p:sp>
      <p:sp>
        <p:nvSpPr>
          <p:cNvPr id="7" name="文本框 9"/>
          <p:cNvSpPr txBox="1"/>
          <p:nvPr/>
        </p:nvSpPr>
        <p:spPr>
          <a:xfrm>
            <a:off x="6783000" y="2412574"/>
            <a:ext cx="1112631" cy="523220"/>
          </a:xfrm>
          <a:prstGeom prst="rect">
            <a:avLst/>
          </a:prstGeom>
          <a:noFill/>
        </p:spPr>
        <p:txBody>
          <a:bodyPr wrap="square" rtlCol="0">
            <a:spAutoFit/>
          </a:bodyPr>
          <a:lstStyle/>
          <a:p>
            <a:pPr algn="ctr"/>
            <a:r>
              <a:rPr kumimoji="1" lang="zh-CN" altLang="en-US" sz="2800" b="0" dirty="0">
                <a:latin typeface="微软雅黑"/>
                <a:ea typeface="微软雅黑"/>
                <a:cs typeface="微软雅黑"/>
              </a:rPr>
              <a:t>运维</a:t>
            </a:r>
          </a:p>
        </p:txBody>
      </p:sp>
      <p:sp>
        <p:nvSpPr>
          <p:cNvPr id="8" name="文本框 9"/>
          <p:cNvSpPr txBox="1"/>
          <p:nvPr/>
        </p:nvSpPr>
        <p:spPr>
          <a:xfrm>
            <a:off x="899592" y="5444062"/>
            <a:ext cx="1112631" cy="523220"/>
          </a:xfrm>
          <a:prstGeom prst="rect">
            <a:avLst/>
          </a:prstGeom>
          <a:noFill/>
        </p:spPr>
        <p:txBody>
          <a:bodyPr wrap="square" rtlCol="0">
            <a:spAutoFit/>
          </a:bodyPr>
          <a:lstStyle/>
          <a:p>
            <a:pPr algn="ctr"/>
            <a:r>
              <a:rPr kumimoji="1" lang="zh-CN" altLang="en-US" sz="2800" b="0" dirty="0">
                <a:latin typeface="微软雅黑"/>
                <a:ea typeface="微软雅黑"/>
                <a:cs typeface="微软雅黑"/>
              </a:rPr>
              <a:t>研究</a:t>
            </a:r>
            <a:endParaRPr kumimoji="1" lang="zh-CN" altLang="en-US" sz="2800" b="0" dirty="0" smtClean="0">
              <a:latin typeface="微软雅黑"/>
              <a:ea typeface="微软雅黑"/>
              <a:cs typeface="微软雅黑"/>
            </a:endParaRPr>
          </a:p>
        </p:txBody>
      </p:sp>
      <p:sp>
        <p:nvSpPr>
          <p:cNvPr id="9" name="文本框 9"/>
          <p:cNvSpPr txBox="1"/>
          <p:nvPr/>
        </p:nvSpPr>
        <p:spPr>
          <a:xfrm>
            <a:off x="4023897" y="5448734"/>
            <a:ext cx="1112631" cy="523220"/>
          </a:xfrm>
          <a:prstGeom prst="rect">
            <a:avLst/>
          </a:prstGeom>
          <a:noFill/>
        </p:spPr>
        <p:txBody>
          <a:bodyPr wrap="square" rtlCol="0">
            <a:spAutoFit/>
          </a:bodyPr>
          <a:lstStyle/>
          <a:p>
            <a:pPr algn="ctr"/>
            <a:r>
              <a:rPr kumimoji="1" lang="zh-CN" altLang="en-US" sz="2800" b="0" dirty="0">
                <a:latin typeface="微软雅黑"/>
                <a:ea typeface="微软雅黑"/>
                <a:cs typeface="微软雅黑"/>
              </a:rPr>
              <a:t>开发</a:t>
            </a:r>
            <a:endParaRPr kumimoji="1" lang="zh-CN" altLang="en-US" sz="2800" b="0" dirty="0" smtClean="0">
              <a:latin typeface="微软雅黑"/>
              <a:ea typeface="微软雅黑"/>
              <a:cs typeface="微软雅黑"/>
            </a:endParaRPr>
          </a:p>
        </p:txBody>
      </p:sp>
      <p:sp>
        <p:nvSpPr>
          <p:cNvPr id="10" name="文本框 9"/>
          <p:cNvSpPr txBox="1"/>
          <p:nvPr/>
        </p:nvSpPr>
        <p:spPr>
          <a:xfrm>
            <a:off x="6783001" y="5444062"/>
            <a:ext cx="1112631" cy="523220"/>
          </a:xfrm>
          <a:prstGeom prst="rect">
            <a:avLst/>
          </a:prstGeom>
          <a:noFill/>
        </p:spPr>
        <p:txBody>
          <a:bodyPr wrap="square" rtlCol="0">
            <a:spAutoFit/>
          </a:bodyPr>
          <a:lstStyle/>
          <a:p>
            <a:pPr algn="ctr"/>
            <a:r>
              <a:rPr kumimoji="1" lang="zh-CN" altLang="en-US" sz="2800" b="0" dirty="0" smtClean="0">
                <a:latin typeface="微软雅黑"/>
                <a:ea typeface="微软雅黑"/>
                <a:cs typeface="微软雅黑"/>
              </a:rPr>
              <a:t>测试</a:t>
            </a:r>
          </a:p>
        </p:txBody>
      </p:sp>
    </p:spTree>
    <p:extLst>
      <p:ext uri="{BB962C8B-B14F-4D97-AF65-F5344CB8AC3E}">
        <p14:creationId xmlns:p14="http://schemas.microsoft.com/office/powerpoint/2010/main" val="9235442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工程团队的定位</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我们的产物</a:t>
            </a:r>
            <a:endParaRPr lang="en-US" altLang="zh-CN" sz="2800" b="0" dirty="0" smtClean="0">
              <a:cs typeface="Arial Unicode MS" pitchFamily="34" charset="-122"/>
            </a:endParaRPr>
          </a:p>
          <a:p>
            <a:pPr lvl="1"/>
            <a:r>
              <a:rPr lang="zh-CN" altLang="en-US" sz="2400" dirty="0" smtClean="0">
                <a:cs typeface="Arial Unicode MS" pitchFamily="34" charset="-122"/>
              </a:rPr>
              <a:t>引擎</a:t>
            </a:r>
            <a:endParaRPr lang="en-US" altLang="zh-CN" sz="2400" dirty="0" smtClean="0">
              <a:cs typeface="Arial Unicode MS" pitchFamily="34" charset="-122"/>
            </a:endParaRPr>
          </a:p>
          <a:p>
            <a:pPr lvl="2"/>
            <a:r>
              <a:rPr lang="zh-CN" altLang="en-US" dirty="0" smtClean="0">
                <a:cs typeface="Arial Unicode MS" pitchFamily="34" charset="-122"/>
              </a:rPr>
              <a:t>语音识别</a:t>
            </a:r>
            <a:r>
              <a:rPr lang="en-US" altLang="zh-CN" dirty="0" smtClean="0">
                <a:cs typeface="Arial Unicode MS" pitchFamily="34" charset="-122"/>
              </a:rPr>
              <a:t>,</a:t>
            </a:r>
            <a:r>
              <a:rPr lang="zh-CN" altLang="en-US" dirty="0" smtClean="0">
                <a:cs typeface="Arial Unicode MS" pitchFamily="34" charset="-122"/>
              </a:rPr>
              <a:t>语音唤醒</a:t>
            </a:r>
            <a:r>
              <a:rPr lang="en-US" altLang="zh-CN" dirty="0" smtClean="0">
                <a:cs typeface="Arial Unicode MS" pitchFamily="34" charset="-122"/>
              </a:rPr>
              <a:t>,</a:t>
            </a:r>
            <a:r>
              <a:rPr lang="zh-CN" altLang="en-US" dirty="0" smtClean="0">
                <a:cs typeface="Arial Unicode MS" pitchFamily="34" charset="-122"/>
              </a:rPr>
              <a:t>语音合成</a:t>
            </a:r>
            <a:endParaRPr lang="en-US" altLang="zh-CN" dirty="0" smtClean="0">
              <a:cs typeface="Arial Unicode MS" pitchFamily="34" charset="-122"/>
            </a:endParaRPr>
          </a:p>
          <a:p>
            <a:pPr lvl="2"/>
            <a:r>
              <a:rPr lang="en-US" altLang="zh-CN" dirty="0" smtClean="0">
                <a:cs typeface="Arial Unicode MS" pitchFamily="34" charset="-122"/>
              </a:rPr>
              <a:t>OCR,</a:t>
            </a:r>
            <a:r>
              <a:rPr lang="zh-CN" altLang="en-US" dirty="0" smtClean="0">
                <a:cs typeface="Arial Unicode MS" pitchFamily="34" charset="-122"/>
              </a:rPr>
              <a:t>医疗影像</a:t>
            </a:r>
            <a:r>
              <a:rPr lang="en-US" altLang="zh-CN" dirty="0" smtClean="0">
                <a:cs typeface="Arial Unicode MS" pitchFamily="34" charset="-122"/>
              </a:rPr>
              <a:t>,</a:t>
            </a:r>
            <a:r>
              <a:rPr lang="zh-CN" altLang="en-US" dirty="0" smtClean="0">
                <a:cs typeface="Arial Unicode MS" pitchFamily="34" charset="-122"/>
              </a:rPr>
              <a:t>车载影像</a:t>
            </a:r>
            <a:endParaRPr lang="en-US" altLang="zh-CN" dirty="0" smtClean="0">
              <a:cs typeface="Arial Unicode MS" pitchFamily="34" charset="-122"/>
            </a:endParaRPr>
          </a:p>
          <a:p>
            <a:pPr lvl="2"/>
            <a:r>
              <a:rPr lang="zh-CN" altLang="en-US" dirty="0">
                <a:cs typeface="Arial Unicode MS" pitchFamily="34" charset="-122"/>
              </a:rPr>
              <a:t>类</a:t>
            </a:r>
            <a:r>
              <a:rPr lang="zh-CN" altLang="en-US" dirty="0" smtClean="0">
                <a:cs typeface="Arial Unicode MS" pitchFamily="34" charset="-122"/>
              </a:rPr>
              <a:t>人答题</a:t>
            </a:r>
            <a:r>
              <a:rPr lang="en-US" altLang="zh-CN" dirty="0" smtClean="0">
                <a:cs typeface="Arial Unicode MS" pitchFamily="34" charset="-122"/>
              </a:rPr>
              <a:t>,</a:t>
            </a:r>
            <a:r>
              <a:rPr lang="zh-CN" altLang="en-US" dirty="0" smtClean="0">
                <a:cs typeface="Arial Unicode MS" pitchFamily="34" charset="-122"/>
              </a:rPr>
              <a:t>语义识别</a:t>
            </a:r>
            <a:endParaRPr lang="en-US" altLang="zh-CN" dirty="0" smtClean="0">
              <a:cs typeface="Arial Unicode MS" pitchFamily="34" charset="-122"/>
            </a:endParaRPr>
          </a:p>
          <a:p>
            <a:pPr lvl="1"/>
            <a:r>
              <a:rPr lang="zh-CN" altLang="en-US" dirty="0" smtClean="0">
                <a:cs typeface="Arial Unicode MS" pitchFamily="34" charset="-122"/>
              </a:rPr>
              <a:t>平台</a:t>
            </a:r>
            <a:endParaRPr lang="en-US" altLang="zh-CN" dirty="0" smtClean="0">
              <a:cs typeface="Arial Unicode MS" pitchFamily="34" charset="-122"/>
            </a:endParaRPr>
          </a:p>
          <a:p>
            <a:pPr lvl="2"/>
            <a:r>
              <a:rPr lang="en-US" altLang="zh-CN" dirty="0" smtClean="0">
                <a:cs typeface="Arial Unicode MS" pitchFamily="34" charset="-122"/>
              </a:rPr>
              <a:t>AI</a:t>
            </a:r>
            <a:r>
              <a:rPr lang="zh-CN" altLang="en-US" dirty="0" smtClean="0">
                <a:cs typeface="Arial Unicode MS" pitchFamily="34" charset="-122"/>
              </a:rPr>
              <a:t>学习平台</a:t>
            </a:r>
            <a:endParaRPr lang="en-US" altLang="zh-CN" dirty="0" smtClean="0">
              <a:cs typeface="Arial Unicode MS" pitchFamily="34" charset="-122"/>
            </a:endParaRPr>
          </a:p>
          <a:p>
            <a:pPr lvl="2"/>
            <a:r>
              <a:rPr lang="en-US" altLang="zh-CN" dirty="0" smtClean="0">
                <a:cs typeface="Arial Unicode MS" pitchFamily="34" charset="-122"/>
              </a:rPr>
              <a:t>AI</a:t>
            </a:r>
            <a:r>
              <a:rPr lang="zh-CN" altLang="en-US" dirty="0" smtClean="0">
                <a:cs typeface="Arial Unicode MS" pitchFamily="34" charset="-122"/>
              </a:rPr>
              <a:t>云服务</a:t>
            </a:r>
            <a:endParaRPr lang="en-US" altLang="zh-CN" dirty="0" smtClean="0">
              <a:cs typeface="Arial Unicode MS" pitchFamily="34" charset="-122"/>
            </a:endParaRPr>
          </a:p>
          <a:p>
            <a:pPr lvl="1"/>
            <a:endParaRPr lang="zh-CN" altLang="en-US" dirty="0"/>
          </a:p>
        </p:txBody>
      </p:sp>
    </p:spTree>
    <p:extLst>
      <p:ext uri="{BB962C8B-B14F-4D97-AF65-F5344CB8AC3E}">
        <p14:creationId xmlns:p14="http://schemas.microsoft.com/office/powerpoint/2010/main" val="18048210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solidFill>
                  <a:schemeClr val="tx2"/>
                </a:solidFill>
              </a:rPr>
              <a:t>工程团队的定位</a:t>
            </a:r>
            <a:endParaRPr lang="zh-CN" altLang="en-US" dirty="0">
              <a:solidFill>
                <a:schemeClr val="tx2"/>
              </a:solidFill>
            </a:endParaRPr>
          </a:p>
        </p:txBody>
      </p:sp>
      <p:sp>
        <p:nvSpPr>
          <p:cNvPr id="3" name="内容占位符 2"/>
          <p:cNvSpPr>
            <a:spLocks noGrp="1"/>
          </p:cNvSpPr>
          <p:nvPr>
            <p:ph idx="1"/>
          </p:nvPr>
        </p:nvSpPr>
        <p:spPr>
          <a:xfrm>
            <a:off x="611560" y="1628800"/>
            <a:ext cx="8229600" cy="4625989"/>
          </a:xfrm>
        </p:spPr>
        <p:txBody>
          <a:bodyPr>
            <a:normAutofit/>
          </a:bodyPr>
          <a:lstStyle/>
          <a:p>
            <a:r>
              <a:rPr lang="zh-CN" altLang="en-US" sz="2800" b="0" dirty="0" smtClean="0">
                <a:cs typeface="Arial Unicode MS" pitchFamily="34" charset="-122"/>
              </a:rPr>
              <a:t>我们所面临的挑战</a:t>
            </a:r>
            <a:endParaRPr lang="en-US" altLang="zh-CN" sz="2800" b="0" dirty="0" smtClean="0">
              <a:cs typeface="Arial Unicode MS" pitchFamily="34" charset="-122"/>
            </a:endParaRPr>
          </a:p>
          <a:p>
            <a:pPr lvl="1"/>
            <a:r>
              <a:rPr lang="zh-CN" altLang="en-US" sz="2400" dirty="0" smtClean="0">
                <a:cs typeface="Arial Unicode MS" pitchFamily="34" charset="-122"/>
              </a:rPr>
              <a:t>高并发</a:t>
            </a:r>
            <a:endParaRPr lang="en-US" altLang="zh-CN" sz="2400" dirty="0" smtClean="0">
              <a:cs typeface="Arial Unicode MS" pitchFamily="34" charset="-122"/>
            </a:endParaRPr>
          </a:p>
          <a:p>
            <a:pPr lvl="2"/>
            <a:r>
              <a:rPr lang="zh-CN" altLang="en-US" sz="2000" dirty="0" smtClean="0">
                <a:cs typeface="Arial Unicode MS" pitchFamily="34" charset="-122"/>
              </a:rPr>
              <a:t>语音云日服务</a:t>
            </a:r>
            <a:r>
              <a:rPr lang="en-US" altLang="zh-CN" sz="2000" dirty="0" smtClean="0">
                <a:cs typeface="Arial Unicode MS" pitchFamily="34" charset="-122"/>
              </a:rPr>
              <a:t>40</a:t>
            </a:r>
            <a:r>
              <a:rPr lang="zh-CN" altLang="en-US" sz="2000" dirty="0" smtClean="0">
                <a:cs typeface="Arial Unicode MS" pitchFamily="34" charset="-122"/>
              </a:rPr>
              <a:t>亿以上</a:t>
            </a:r>
            <a:r>
              <a:rPr lang="en-US" altLang="zh-CN" sz="2000" dirty="0" smtClean="0">
                <a:cs typeface="Arial Unicode MS" pitchFamily="34" charset="-122"/>
              </a:rPr>
              <a:t>, </a:t>
            </a:r>
            <a:r>
              <a:rPr lang="zh-CN" altLang="en-US" sz="2000" dirty="0" smtClean="0">
                <a:cs typeface="Arial Unicode MS" pitchFamily="34" charset="-122"/>
              </a:rPr>
              <a:t>在线听写服务</a:t>
            </a:r>
            <a:r>
              <a:rPr lang="en-US" altLang="zh-CN" sz="2000" dirty="0" smtClean="0">
                <a:cs typeface="Arial Unicode MS" pitchFamily="34" charset="-122"/>
              </a:rPr>
              <a:t>4</a:t>
            </a:r>
            <a:r>
              <a:rPr lang="zh-CN" altLang="en-US" sz="2000" smtClean="0">
                <a:cs typeface="Arial Unicode MS" pitchFamily="34" charset="-122"/>
              </a:rPr>
              <a:t>亿以上</a:t>
            </a:r>
            <a:endParaRPr lang="en-US" altLang="zh-CN" sz="2000" dirty="0" smtClean="0">
              <a:cs typeface="Arial Unicode MS" pitchFamily="34" charset="-122"/>
            </a:endParaRPr>
          </a:p>
          <a:p>
            <a:pPr lvl="1"/>
            <a:r>
              <a:rPr lang="zh-CN" altLang="en-US" sz="2400" dirty="0" smtClean="0">
                <a:cs typeface="Arial Unicode MS" pitchFamily="34" charset="-122"/>
              </a:rPr>
              <a:t>高可靠</a:t>
            </a:r>
            <a:endParaRPr lang="en-US" altLang="zh-CN" sz="2400" dirty="0" smtClean="0">
              <a:cs typeface="Arial Unicode MS" pitchFamily="34" charset="-122"/>
            </a:endParaRPr>
          </a:p>
          <a:p>
            <a:pPr lvl="2"/>
            <a:r>
              <a:rPr lang="zh-CN" altLang="en-US" sz="2000" dirty="0" smtClean="0">
                <a:cs typeface="Arial Unicode MS" pitchFamily="34" charset="-122"/>
              </a:rPr>
              <a:t>可靠性</a:t>
            </a:r>
            <a:r>
              <a:rPr lang="en-US" altLang="zh-CN" sz="2000" dirty="0" smtClean="0">
                <a:cs typeface="Arial Unicode MS" pitchFamily="34" charset="-122"/>
              </a:rPr>
              <a:t>99.99</a:t>
            </a:r>
          </a:p>
          <a:p>
            <a:pPr lvl="1"/>
            <a:r>
              <a:rPr lang="zh-CN" altLang="en-US" sz="2400" dirty="0" smtClean="0">
                <a:cs typeface="Arial Unicode MS" pitchFamily="34" charset="-122"/>
              </a:rPr>
              <a:t>高性能</a:t>
            </a:r>
            <a:endParaRPr lang="en-US" altLang="zh-CN" sz="2400" dirty="0" smtClean="0">
              <a:cs typeface="Arial Unicode MS" pitchFamily="34" charset="-122"/>
            </a:endParaRPr>
          </a:p>
          <a:p>
            <a:pPr lvl="2"/>
            <a:r>
              <a:rPr lang="zh-CN" altLang="en-US" sz="2000" dirty="0" smtClean="0">
                <a:cs typeface="Arial Unicode MS" pitchFamily="34" charset="-122"/>
              </a:rPr>
              <a:t>从单机</a:t>
            </a:r>
            <a:r>
              <a:rPr lang="en-US" altLang="zh-CN" sz="2000" dirty="0" smtClean="0">
                <a:cs typeface="Arial Unicode MS" pitchFamily="34" charset="-122"/>
              </a:rPr>
              <a:t>4</a:t>
            </a:r>
            <a:r>
              <a:rPr lang="zh-CN" altLang="en-US" sz="2000" dirty="0" smtClean="0">
                <a:cs typeface="Arial Unicode MS" pitchFamily="34" charset="-122"/>
              </a:rPr>
              <a:t>路并发</a:t>
            </a:r>
            <a:r>
              <a:rPr lang="en-US" altLang="zh-CN" sz="2000" dirty="0" smtClean="0">
                <a:cs typeface="Arial Unicode MS" pitchFamily="34" charset="-122"/>
              </a:rPr>
              <a:t>-&gt;500</a:t>
            </a:r>
            <a:r>
              <a:rPr lang="zh-CN" altLang="en-US" sz="2000" dirty="0" smtClean="0">
                <a:cs typeface="Arial Unicode MS" pitchFamily="34" charset="-122"/>
              </a:rPr>
              <a:t>路并发</a:t>
            </a:r>
            <a:endParaRPr lang="en-US" altLang="zh-CN" sz="2000" dirty="0" smtClean="0">
              <a:cs typeface="Arial Unicode MS" pitchFamily="34" charset="-122"/>
            </a:endParaRPr>
          </a:p>
          <a:p>
            <a:pPr lvl="1"/>
            <a:r>
              <a:rPr lang="zh-CN" altLang="en-US" sz="2400" dirty="0" smtClean="0">
                <a:cs typeface="Arial Unicode MS" pitchFamily="34" charset="-122"/>
              </a:rPr>
              <a:t>平台复杂</a:t>
            </a:r>
            <a:endParaRPr lang="en-US" altLang="zh-CN" sz="2400" dirty="0" smtClean="0">
              <a:cs typeface="Arial Unicode MS" pitchFamily="34" charset="-122"/>
            </a:endParaRPr>
          </a:p>
          <a:p>
            <a:pPr lvl="2"/>
            <a:r>
              <a:rPr lang="en-US" altLang="zh-CN" sz="2000" dirty="0" err="1" smtClean="0">
                <a:cs typeface="Arial Unicode MS" pitchFamily="34" charset="-122"/>
              </a:rPr>
              <a:t>Windows,Linux,Android,IOS</a:t>
            </a:r>
            <a:endParaRPr lang="en-US" altLang="zh-CN" sz="2000" dirty="0" smtClean="0">
              <a:cs typeface="Arial Unicode MS" pitchFamily="34" charset="-122"/>
            </a:endParaRPr>
          </a:p>
          <a:p>
            <a:pPr lvl="2"/>
            <a:r>
              <a:rPr lang="en-US" altLang="zh-CN" sz="2000" dirty="0" smtClean="0">
                <a:cs typeface="Arial Unicode MS" pitchFamily="34" charset="-122"/>
              </a:rPr>
              <a:t>Intel, arm</a:t>
            </a:r>
          </a:p>
          <a:p>
            <a:pPr lvl="2"/>
            <a:r>
              <a:rPr lang="en-US" altLang="zh-CN" sz="2000" dirty="0" err="1" smtClean="0">
                <a:cs typeface="Arial Unicode MS" pitchFamily="34" charset="-122"/>
              </a:rPr>
              <a:t>Gpu</a:t>
            </a:r>
            <a:r>
              <a:rPr lang="en-US" altLang="zh-CN" sz="2000" dirty="0" smtClean="0">
                <a:cs typeface="Arial Unicode MS" pitchFamily="34" charset="-122"/>
              </a:rPr>
              <a:t>, </a:t>
            </a:r>
            <a:r>
              <a:rPr lang="en-US" altLang="zh-CN" sz="2000" dirty="0" err="1">
                <a:cs typeface="Arial Unicode MS" pitchFamily="34" charset="-122"/>
              </a:rPr>
              <a:t>F</a:t>
            </a:r>
            <a:r>
              <a:rPr lang="en-US" altLang="zh-CN" sz="2000" dirty="0" err="1" smtClean="0">
                <a:cs typeface="Arial Unicode MS" pitchFamily="34" charset="-122"/>
              </a:rPr>
              <a:t>pga</a:t>
            </a:r>
            <a:r>
              <a:rPr lang="en-US" altLang="zh-CN" sz="2000" dirty="0" smtClean="0">
                <a:cs typeface="Arial Unicode MS" pitchFamily="34" charset="-122"/>
              </a:rPr>
              <a:t>, </a:t>
            </a:r>
            <a:r>
              <a:rPr lang="en-US" altLang="zh-CN" sz="2000" dirty="0" err="1">
                <a:cs typeface="Arial Unicode MS" pitchFamily="34" charset="-122"/>
              </a:rPr>
              <a:t>D</a:t>
            </a:r>
            <a:r>
              <a:rPr lang="en-US" altLang="zh-CN" sz="2000" dirty="0" err="1" smtClean="0">
                <a:cs typeface="Arial Unicode MS" pitchFamily="34" charset="-122"/>
              </a:rPr>
              <a:t>sp</a:t>
            </a:r>
            <a:endParaRPr lang="en-US" altLang="zh-CN" sz="2000" dirty="0" smtClean="0">
              <a:cs typeface="Arial Unicode MS" pitchFamily="34" charset="-122"/>
            </a:endParaRPr>
          </a:p>
          <a:p>
            <a:pPr lvl="1"/>
            <a:endParaRPr lang="en-US" altLang="zh-CN" sz="2400" dirty="0" smtClean="0">
              <a:cs typeface="Arial Unicode MS" pitchFamily="34" charset="-122"/>
            </a:endParaRPr>
          </a:p>
        </p:txBody>
      </p:sp>
    </p:spTree>
    <p:extLst>
      <p:ext uri="{BB962C8B-B14F-4D97-AF65-F5344CB8AC3E}">
        <p14:creationId xmlns:p14="http://schemas.microsoft.com/office/powerpoint/2010/main" val="397904746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2513</TotalTime>
  <Words>2686</Words>
  <Application>Microsoft Office PowerPoint</Application>
  <PresentationFormat>全屏显示(4:3)</PresentationFormat>
  <Paragraphs>444</Paragraphs>
  <Slides>37</Slides>
  <Notes>32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37</vt:i4>
      </vt:variant>
    </vt:vector>
  </HeadingPairs>
  <TitlesOfParts>
    <vt:vector size="48" baseType="lpstr">
      <vt:lpstr>Arial Unicode MS</vt:lpstr>
      <vt:lpstr>黑体</vt:lpstr>
      <vt:lpstr>宋体</vt:lpstr>
      <vt:lpstr>微软雅黑</vt:lpstr>
      <vt:lpstr>文鼎中楷簡</vt:lpstr>
      <vt:lpstr>幼圆</vt:lpstr>
      <vt:lpstr>Arial</vt:lpstr>
      <vt:lpstr>Calibri</vt:lpstr>
      <vt:lpstr>Times New Roman</vt:lpstr>
      <vt:lpstr>Wingdings</vt:lpstr>
      <vt:lpstr>Office 主题</vt:lpstr>
      <vt:lpstr>PowerPoint 演示文稿</vt:lpstr>
      <vt:lpstr>PowerPoint 演示文稿</vt:lpstr>
      <vt:lpstr>PowerPoint 演示文稿</vt:lpstr>
      <vt:lpstr>课程目的</vt:lpstr>
      <vt:lpstr>PowerPoint 演示文稿</vt:lpstr>
      <vt:lpstr>工程团队的定位</vt:lpstr>
      <vt:lpstr>工程团队的定位</vt:lpstr>
      <vt:lpstr>工程团队的定位</vt:lpstr>
      <vt:lpstr>工程团队的定位</vt:lpstr>
      <vt:lpstr>工程团队的定位</vt:lpstr>
      <vt:lpstr>工程团队的定位</vt:lpstr>
      <vt:lpstr>PowerPoint 演示文稿</vt:lpstr>
      <vt:lpstr>如何做好工程</vt:lpstr>
      <vt:lpstr>懒</vt:lpstr>
      <vt:lpstr>懒</vt:lpstr>
      <vt:lpstr>懒</vt:lpstr>
      <vt:lpstr>懒</vt:lpstr>
      <vt:lpstr>懒</vt:lpstr>
      <vt:lpstr>懒</vt:lpstr>
      <vt:lpstr>懒</vt:lpstr>
      <vt:lpstr>懒</vt:lpstr>
      <vt:lpstr>懒</vt:lpstr>
      <vt:lpstr>懒</vt:lpstr>
      <vt:lpstr>勤</vt:lpstr>
      <vt:lpstr>勤</vt:lpstr>
      <vt:lpstr>勤</vt:lpstr>
      <vt:lpstr>勤</vt:lpstr>
      <vt:lpstr>勤</vt:lpstr>
      <vt:lpstr>勤</vt:lpstr>
      <vt:lpstr>勤</vt:lpstr>
      <vt:lpstr>勤</vt:lpstr>
      <vt:lpstr>勤</vt:lpstr>
      <vt:lpstr>勤</vt:lpstr>
      <vt:lpstr>勤</vt:lpstr>
      <vt:lpstr>勤</vt:lpstr>
      <vt:lpstr>勤</vt:lpstr>
      <vt:lpstr>共勉</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高潜员工潜力培养方案</dc:title>
  <dc:creator>binli2</dc:creator>
  <cp:lastModifiedBy>陈旭</cp:lastModifiedBy>
  <cp:revision>992</cp:revision>
  <dcterms:created xsi:type="dcterms:W3CDTF">2013-05-27T01:28:11Z</dcterms:created>
  <dcterms:modified xsi:type="dcterms:W3CDTF">2019-03-12T09:14:04Z</dcterms:modified>
</cp:coreProperties>
</file>

<file path=docProps/thumbnail.jpeg>
</file>